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72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3" r:id="rId19"/>
  </p:sldIdLst>
  <p:sldSz cx="9144000" cy="6858000" type="screen4x3"/>
  <p:notesSz cx="6797675" cy="9926638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624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029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556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52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55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54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38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68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691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410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14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E1E7C-49C7-E64D-AF05-B40EC44AF7D3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5ED81-2CB4-0C4D-8BE9-3D0874D500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40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cise.com/Guides/Sustainable31.pdf" TargetMode="External"/><Relationship Id="rId2" Type="http://schemas.openxmlformats.org/officeDocument/2006/relationships/hyperlink" Target="http://www.natures-gate.ru/info/ecobag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BeqMd5_12wg" TargetMode="External"/><Relationship Id="rId4" Type="http://schemas.openxmlformats.org/officeDocument/2006/relationships/hyperlink" Target="http://www.youtube.com/watch?v=i20tw5Gcjfg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emethod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Использование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кейс-технологий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на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уроках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иностранного </a:t>
            </a:r>
            <a:r>
              <a:rPr lang="en-US" b="1" dirty="0" err="1" smtClean="0">
                <a:solidFill>
                  <a:srgbClr val="FF0000"/>
                </a:solidFill>
              </a:rPr>
              <a:t>языка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08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Пример №1  применения кейс-метода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PAPER BAGS OR PLASTIC BAGS: WHICH ARE BEST?</a:t>
            </a:r>
            <a:endParaRPr lang="ru-RU" dirty="0"/>
          </a:p>
          <a:p>
            <a:r>
              <a:rPr lang="en-US" b="1" dirty="0" err="1"/>
              <a:t>Класс</a:t>
            </a:r>
            <a:r>
              <a:rPr lang="en-US" dirty="0"/>
              <a:t> — 8, </a:t>
            </a:r>
            <a:r>
              <a:rPr lang="en-US" dirty="0" err="1"/>
              <a:t>общеобразовательный</a:t>
            </a:r>
            <a:r>
              <a:rPr lang="en-US" dirty="0"/>
              <a:t> </a:t>
            </a:r>
            <a:r>
              <a:rPr lang="en-US" dirty="0" err="1"/>
              <a:t>профиль</a:t>
            </a:r>
            <a:endParaRPr lang="ru-RU" dirty="0"/>
          </a:p>
          <a:p>
            <a:r>
              <a:rPr lang="en-US" b="1" dirty="0" err="1"/>
              <a:t>Время</a:t>
            </a:r>
            <a:r>
              <a:rPr lang="en-US" b="1" dirty="0"/>
              <a:t> </a:t>
            </a:r>
            <a:r>
              <a:rPr lang="en-US" b="1" dirty="0" err="1"/>
              <a:t>занятия</a:t>
            </a:r>
            <a:r>
              <a:rPr lang="en-US" dirty="0"/>
              <a:t> — 3 </a:t>
            </a:r>
            <a:r>
              <a:rPr lang="en-US" dirty="0" err="1"/>
              <a:t>учебных</a:t>
            </a:r>
            <a:r>
              <a:rPr lang="en-US" dirty="0"/>
              <a:t> </a:t>
            </a:r>
            <a:r>
              <a:rPr lang="en-US" dirty="0" err="1"/>
              <a:t>часа</a:t>
            </a:r>
            <a:endParaRPr lang="ru-RU" dirty="0"/>
          </a:p>
          <a:p>
            <a:r>
              <a:rPr lang="en-US" b="1" dirty="0" err="1"/>
              <a:t>Вид</a:t>
            </a:r>
            <a:r>
              <a:rPr lang="en-US" b="1" dirty="0"/>
              <a:t> </a:t>
            </a:r>
            <a:r>
              <a:rPr lang="en-US" b="1" dirty="0" err="1"/>
              <a:t>кейса</a:t>
            </a:r>
            <a:r>
              <a:rPr lang="en-US" dirty="0"/>
              <a:t> — </a:t>
            </a:r>
            <a:r>
              <a:rPr lang="en-US" dirty="0" err="1"/>
              <a:t>практический</a:t>
            </a:r>
            <a:endParaRPr lang="ru-RU" dirty="0"/>
          </a:p>
          <a:p>
            <a:r>
              <a:rPr lang="en-US" b="1" dirty="0" err="1"/>
              <a:t>Тип</a:t>
            </a:r>
            <a:r>
              <a:rPr lang="en-US" b="1" dirty="0"/>
              <a:t> </a:t>
            </a:r>
            <a:r>
              <a:rPr lang="en-US" b="1" dirty="0" err="1"/>
              <a:t>кейса</a:t>
            </a:r>
            <a:r>
              <a:rPr lang="en-US" dirty="0"/>
              <a:t> — </a:t>
            </a:r>
            <a:r>
              <a:rPr lang="en-US" dirty="0" err="1"/>
              <a:t>Исследовательский</a:t>
            </a:r>
            <a:r>
              <a:rPr lang="en-US" dirty="0"/>
              <a:t> </a:t>
            </a:r>
            <a:r>
              <a:rPr lang="en-US" dirty="0" err="1"/>
              <a:t>кейс</a:t>
            </a:r>
            <a:r>
              <a:rPr lang="en-US" dirty="0"/>
              <a:t> (Case study method)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8766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Задания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err="1"/>
              <a:t>Задание</a:t>
            </a:r>
            <a:endParaRPr lang="ru-RU" dirty="0"/>
          </a:p>
          <a:p>
            <a:r>
              <a:rPr lang="en-US" dirty="0" err="1"/>
              <a:t>Преподаватель</a:t>
            </a:r>
            <a:r>
              <a:rPr lang="en-US" dirty="0"/>
              <a:t> </a:t>
            </a:r>
            <a:r>
              <a:rPr lang="en-US" dirty="0" err="1"/>
              <a:t>английского</a:t>
            </a:r>
            <a:r>
              <a:rPr lang="en-US" dirty="0"/>
              <a:t> </a:t>
            </a:r>
            <a:r>
              <a:rPr lang="en-US" dirty="0" err="1"/>
              <a:t>языка</a:t>
            </a:r>
            <a:r>
              <a:rPr lang="en-US" dirty="0"/>
              <a:t> </a:t>
            </a:r>
            <a:r>
              <a:rPr lang="en-US" dirty="0" err="1"/>
              <a:t>определяет</a:t>
            </a:r>
            <a:r>
              <a:rPr lang="en-US" dirty="0"/>
              <a:t> </a:t>
            </a:r>
            <a:r>
              <a:rPr lang="en-US" dirty="0" err="1"/>
              <a:t>проблемное</a:t>
            </a:r>
            <a:r>
              <a:rPr lang="en-US" dirty="0"/>
              <a:t> </a:t>
            </a:r>
            <a:r>
              <a:rPr lang="en-US" dirty="0" err="1"/>
              <a:t>направление</a:t>
            </a:r>
            <a:r>
              <a:rPr lang="en-US" dirty="0"/>
              <a:t> </a:t>
            </a:r>
            <a:r>
              <a:rPr lang="en-US" dirty="0" err="1"/>
              <a:t>занятия</a:t>
            </a:r>
            <a:r>
              <a:rPr lang="en-US" dirty="0"/>
              <a:t> “Paper or plastic bags”, </a:t>
            </a:r>
            <a:r>
              <a:rPr lang="en-US" dirty="0" err="1"/>
              <a:t>обучающиеся</a:t>
            </a:r>
            <a:r>
              <a:rPr lang="en-US" dirty="0"/>
              <a:t> </a:t>
            </a:r>
            <a:r>
              <a:rPr lang="en-US" dirty="0" err="1"/>
              <a:t>после</a:t>
            </a:r>
            <a:r>
              <a:rPr lang="en-US" dirty="0"/>
              <a:t> </a:t>
            </a:r>
            <a:r>
              <a:rPr lang="en-US" dirty="0" err="1"/>
              <a:t>обсуждения</a:t>
            </a:r>
            <a:r>
              <a:rPr lang="en-US" dirty="0"/>
              <a:t> </a:t>
            </a:r>
            <a:r>
              <a:rPr lang="en-US" dirty="0" err="1"/>
              <a:t>самостоятельно</a:t>
            </a:r>
            <a:r>
              <a:rPr lang="en-US" dirty="0"/>
              <a:t> </a:t>
            </a:r>
            <a:r>
              <a:rPr lang="en-US" dirty="0" err="1"/>
              <a:t>задают</a:t>
            </a:r>
            <a:r>
              <a:rPr lang="en-US" dirty="0"/>
              <a:t> </a:t>
            </a:r>
            <a:r>
              <a:rPr lang="en-US" dirty="0" err="1"/>
              <a:t>проблему</a:t>
            </a:r>
            <a:r>
              <a:rPr lang="en-US" dirty="0"/>
              <a:t> “Paper bags or plastic bags: which are best?”</a:t>
            </a:r>
            <a:endParaRPr lang="ru-RU" dirty="0"/>
          </a:p>
          <a:p>
            <a:r>
              <a:rPr lang="en-US" b="1" dirty="0" err="1"/>
              <a:t>Задание</a:t>
            </a:r>
            <a:r>
              <a:rPr lang="en-US" b="1" dirty="0"/>
              <a:t> </a:t>
            </a:r>
            <a:r>
              <a:rPr lang="en-US" b="1" dirty="0" err="1"/>
              <a:t>подгруппам</a:t>
            </a:r>
            <a:r>
              <a:rPr lang="en-US" b="1" dirty="0"/>
              <a:t>:</a:t>
            </a:r>
            <a:endParaRPr lang="ru-RU" dirty="0"/>
          </a:p>
          <a:p>
            <a:r>
              <a:rPr lang="en-US" dirty="0"/>
              <a:t>1. </a:t>
            </a:r>
            <a:r>
              <a:rPr lang="en-US" dirty="0" err="1"/>
              <a:t>Провести</a:t>
            </a:r>
            <a:r>
              <a:rPr lang="en-US" dirty="0"/>
              <a:t> </a:t>
            </a:r>
            <a:r>
              <a:rPr lang="en-US" dirty="0" err="1"/>
              <a:t>социальный</a:t>
            </a:r>
            <a:r>
              <a:rPr lang="en-US" dirty="0"/>
              <a:t> </a:t>
            </a:r>
            <a:r>
              <a:rPr lang="en-US" dirty="0" err="1"/>
              <a:t>опрос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тему</a:t>
            </a:r>
            <a:r>
              <a:rPr lang="en-US" dirty="0"/>
              <a:t> «</a:t>
            </a:r>
            <a:r>
              <a:rPr lang="en-US" dirty="0" err="1"/>
              <a:t>Ваш</a:t>
            </a:r>
            <a:r>
              <a:rPr lang="en-US" dirty="0"/>
              <a:t> </a:t>
            </a:r>
            <a:r>
              <a:rPr lang="en-US" dirty="0" err="1"/>
              <a:t>выбор</a:t>
            </a:r>
            <a:r>
              <a:rPr lang="en-US" dirty="0"/>
              <a:t>: </a:t>
            </a:r>
            <a:r>
              <a:rPr lang="en-US" dirty="0" err="1"/>
              <a:t>бумажные</a:t>
            </a:r>
            <a:r>
              <a:rPr lang="en-US" dirty="0"/>
              <a:t>, </a:t>
            </a:r>
            <a:r>
              <a:rPr lang="en-US" dirty="0" err="1"/>
              <a:t>полиэтиленовые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эко</a:t>
            </a:r>
            <a:r>
              <a:rPr lang="en-US" dirty="0"/>
              <a:t> </a:t>
            </a:r>
            <a:r>
              <a:rPr lang="en-US" dirty="0" err="1"/>
              <a:t>пакеты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нашей</a:t>
            </a:r>
            <a:r>
              <a:rPr lang="en-US" dirty="0"/>
              <a:t> </a:t>
            </a:r>
            <a:r>
              <a:rPr lang="en-US" dirty="0" err="1"/>
              <a:t>жизни</a:t>
            </a:r>
            <a:r>
              <a:rPr lang="en-US" dirty="0"/>
              <a:t>».</a:t>
            </a:r>
            <a:endParaRPr lang="ru-RU" dirty="0"/>
          </a:p>
          <a:p>
            <a:r>
              <a:rPr lang="en-US" dirty="0"/>
              <a:t>2. </a:t>
            </a:r>
            <a:r>
              <a:rPr lang="en-US" dirty="0" err="1"/>
              <a:t>Составить</a:t>
            </a:r>
            <a:r>
              <a:rPr lang="en-US" dirty="0"/>
              <a:t> </a:t>
            </a:r>
            <a:r>
              <a:rPr lang="en-US" dirty="0" err="1"/>
              <a:t>сравнительную</a:t>
            </a:r>
            <a:r>
              <a:rPr lang="en-US" dirty="0"/>
              <a:t> </a:t>
            </a:r>
            <a:r>
              <a:rPr lang="en-US" dirty="0" err="1"/>
              <a:t>таблицу</a:t>
            </a:r>
            <a:r>
              <a:rPr lang="en-US" dirty="0"/>
              <a:t> </a:t>
            </a:r>
            <a:r>
              <a:rPr lang="en-US" dirty="0" err="1"/>
              <a:t>экологичности</a:t>
            </a:r>
            <a:r>
              <a:rPr lang="en-US" dirty="0"/>
              <a:t> </a:t>
            </a:r>
            <a:r>
              <a:rPr lang="en-US" dirty="0" err="1"/>
              <a:t>пакетов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3. </a:t>
            </a:r>
            <a:r>
              <a:rPr lang="en-US" dirty="0" err="1"/>
              <a:t>Провести</a:t>
            </a:r>
            <a:r>
              <a:rPr lang="en-US" dirty="0"/>
              <a:t> </a:t>
            </a:r>
            <a:r>
              <a:rPr lang="en-US" dirty="0" err="1"/>
              <a:t>экологический</a:t>
            </a:r>
            <a:r>
              <a:rPr lang="en-US" dirty="0"/>
              <a:t> </a:t>
            </a:r>
            <a:r>
              <a:rPr lang="en-US" dirty="0" err="1"/>
              <a:t>мониторинг</a:t>
            </a:r>
            <a:r>
              <a:rPr lang="en-US" dirty="0"/>
              <a:t> </a:t>
            </a:r>
            <a:r>
              <a:rPr lang="en-US" dirty="0" err="1"/>
              <a:t>уровня</a:t>
            </a:r>
            <a:r>
              <a:rPr lang="en-US" dirty="0"/>
              <a:t> </a:t>
            </a:r>
            <a:r>
              <a:rPr lang="en-US" dirty="0" err="1"/>
              <a:t>загрязненности</a:t>
            </a:r>
            <a:r>
              <a:rPr lang="en-US" dirty="0"/>
              <a:t> </a:t>
            </a:r>
            <a:r>
              <a:rPr lang="en-US" dirty="0" err="1"/>
              <a:t>своего</a:t>
            </a:r>
            <a:r>
              <a:rPr lang="en-US" dirty="0"/>
              <a:t> </a:t>
            </a:r>
            <a:r>
              <a:rPr lang="en-US" dirty="0" err="1"/>
              <a:t>микрорайона</a:t>
            </a:r>
            <a:r>
              <a:rPr lang="en-US" dirty="0"/>
              <a:t> </a:t>
            </a:r>
            <a:r>
              <a:rPr lang="en-US" dirty="0" err="1" smtClean="0"/>
              <a:t>бумажными</a:t>
            </a:r>
            <a:r>
              <a:rPr lang="en-US" dirty="0" smtClean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полиэтиленовыми</a:t>
            </a:r>
            <a:r>
              <a:rPr lang="en-US" dirty="0"/>
              <a:t> </a:t>
            </a:r>
            <a:r>
              <a:rPr lang="en-US" dirty="0" err="1"/>
              <a:t>пакетами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4. </a:t>
            </a:r>
            <a:r>
              <a:rPr lang="en-US" dirty="0" err="1"/>
              <a:t>Исследовать</a:t>
            </a:r>
            <a:r>
              <a:rPr lang="en-US" dirty="0"/>
              <a:t> </a:t>
            </a:r>
            <a:r>
              <a:rPr lang="en-US" dirty="0" err="1"/>
              <a:t>особенности</a:t>
            </a:r>
            <a:r>
              <a:rPr lang="en-US" dirty="0"/>
              <a:t> </a:t>
            </a:r>
            <a:r>
              <a:rPr lang="en-US" dirty="0" err="1"/>
              <a:t>производства</a:t>
            </a:r>
            <a:r>
              <a:rPr lang="en-US" dirty="0"/>
              <a:t> </a:t>
            </a:r>
            <a:r>
              <a:rPr lang="en-US" dirty="0" err="1"/>
              <a:t>бумажного</a:t>
            </a:r>
            <a:r>
              <a:rPr lang="en-US" dirty="0"/>
              <a:t> </a:t>
            </a:r>
            <a:r>
              <a:rPr lang="en-US" dirty="0" err="1"/>
              <a:t>пакета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полиэтиленового</a:t>
            </a:r>
            <a:r>
              <a:rPr lang="en-US" dirty="0"/>
              <a:t> </a:t>
            </a:r>
            <a:r>
              <a:rPr lang="en-US" dirty="0" err="1"/>
              <a:t>пакета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влияние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экологию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195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Кейс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решения</a:t>
            </a:r>
            <a:r>
              <a:rPr lang="en-US" dirty="0"/>
              <a:t> </a:t>
            </a:r>
            <a:r>
              <a:rPr lang="en-US" dirty="0" err="1"/>
              <a:t>проблемы</a:t>
            </a:r>
            <a:r>
              <a:rPr lang="en-US" dirty="0"/>
              <a:t> </a:t>
            </a:r>
            <a:r>
              <a:rPr lang="en-US" dirty="0" err="1"/>
              <a:t>подготовлен</a:t>
            </a:r>
            <a:r>
              <a:rPr lang="en-US" dirty="0"/>
              <a:t> </a:t>
            </a:r>
            <a:r>
              <a:rPr lang="en-US" u="sng" dirty="0" err="1"/>
              <a:t>кейс</a:t>
            </a:r>
            <a:r>
              <a:rPr lang="en-US" u="sng" dirty="0"/>
              <a:t>,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котором</a:t>
            </a:r>
            <a:r>
              <a:rPr lang="en-US" dirty="0"/>
              <a:t> </a:t>
            </a:r>
            <a:r>
              <a:rPr lang="en-US" dirty="0" err="1"/>
              <a:t>предложены</a:t>
            </a:r>
            <a:r>
              <a:rPr lang="en-US" dirty="0"/>
              <a:t> </a:t>
            </a:r>
            <a:r>
              <a:rPr lang="en-US" dirty="0" err="1"/>
              <a:t>статьи</a:t>
            </a:r>
            <a:r>
              <a:rPr lang="en-US" dirty="0"/>
              <a:t> </a:t>
            </a:r>
            <a:r>
              <a:rPr lang="en-US" dirty="0" err="1"/>
              <a:t>о</a:t>
            </a:r>
            <a:r>
              <a:rPr lang="en-US" dirty="0"/>
              <a:t> </a:t>
            </a:r>
            <a:r>
              <a:rPr lang="en-US" dirty="0" err="1"/>
              <a:t>том</a:t>
            </a:r>
            <a:r>
              <a:rPr lang="en-US" dirty="0"/>
              <a:t>,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провести</a:t>
            </a:r>
            <a:r>
              <a:rPr lang="en-US" dirty="0"/>
              <a:t> </a:t>
            </a:r>
            <a:r>
              <a:rPr lang="en-US" dirty="0" err="1"/>
              <a:t>социальный</a:t>
            </a:r>
            <a:r>
              <a:rPr lang="en-US" dirty="0"/>
              <a:t> </a:t>
            </a:r>
            <a:r>
              <a:rPr lang="en-US" dirty="0" err="1"/>
              <a:t>опрос</a:t>
            </a:r>
            <a:r>
              <a:rPr lang="en-US" dirty="0"/>
              <a:t>,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составить</a:t>
            </a:r>
            <a:r>
              <a:rPr lang="en-US" dirty="0"/>
              <a:t> </a:t>
            </a:r>
            <a:r>
              <a:rPr lang="en-US" dirty="0" err="1"/>
              <a:t>сравнительную</a:t>
            </a:r>
            <a:r>
              <a:rPr lang="en-US" dirty="0"/>
              <a:t> </a:t>
            </a:r>
            <a:r>
              <a:rPr lang="en-US" dirty="0" err="1"/>
              <a:t>таблицу</a:t>
            </a:r>
            <a:r>
              <a:rPr lang="en-US" dirty="0"/>
              <a:t> </a:t>
            </a:r>
            <a:r>
              <a:rPr lang="en-US" dirty="0" err="1"/>
              <a:t>экологичности</a:t>
            </a:r>
            <a:r>
              <a:rPr lang="en-US" dirty="0"/>
              <a:t> </a:t>
            </a:r>
            <a:r>
              <a:rPr lang="en-US" dirty="0" err="1"/>
              <a:t>пакетов</a:t>
            </a:r>
            <a:r>
              <a:rPr lang="en-US" dirty="0"/>
              <a:t>,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провести</a:t>
            </a:r>
            <a:r>
              <a:rPr lang="en-US" dirty="0"/>
              <a:t> </a:t>
            </a:r>
            <a:r>
              <a:rPr lang="en-US" dirty="0" err="1"/>
              <a:t>экологический</a:t>
            </a:r>
            <a:r>
              <a:rPr lang="en-US" dirty="0"/>
              <a:t> </a:t>
            </a:r>
            <a:r>
              <a:rPr lang="en-US" dirty="0" err="1"/>
              <a:t>мониторинг</a:t>
            </a:r>
            <a:r>
              <a:rPr lang="en-US" dirty="0"/>
              <a:t>,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производятся</a:t>
            </a:r>
            <a:r>
              <a:rPr lang="en-US" dirty="0"/>
              <a:t> </a:t>
            </a:r>
            <a:r>
              <a:rPr lang="en-US" dirty="0" err="1"/>
              <a:t>бумажные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полиэтиленовые</a:t>
            </a:r>
            <a:r>
              <a:rPr lang="en-US" dirty="0"/>
              <a:t> </a:t>
            </a:r>
            <a:r>
              <a:rPr lang="en-US" dirty="0" err="1"/>
              <a:t>пакеты</a:t>
            </a:r>
            <a:r>
              <a:rPr lang="en-US" dirty="0"/>
              <a:t>,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видеофильмы</a:t>
            </a:r>
            <a:r>
              <a:rPr lang="en-US" dirty="0"/>
              <a:t> «</a:t>
            </a:r>
            <a:r>
              <a:rPr lang="en-US" dirty="0" err="1"/>
              <a:t>Почему</a:t>
            </a:r>
            <a:r>
              <a:rPr lang="en-US" dirty="0"/>
              <a:t> </a:t>
            </a:r>
            <a:r>
              <a:rPr lang="en-US" dirty="0" err="1"/>
              <a:t>полиэтиленовые</a:t>
            </a:r>
            <a:r>
              <a:rPr lang="en-US" dirty="0"/>
              <a:t> </a:t>
            </a:r>
            <a:r>
              <a:rPr lang="en-US" dirty="0" err="1"/>
              <a:t>пакеты</a:t>
            </a:r>
            <a:r>
              <a:rPr lang="en-US" dirty="0"/>
              <a:t> — </a:t>
            </a:r>
            <a:r>
              <a:rPr lang="en-US" dirty="0" err="1"/>
              <a:t>это</a:t>
            </a:r>
            <a:r>
              <a:rPr lang="en-US" dirty="0"/>
              <a:t> </a:t>
            </a:r>
            <a:r>
              <a:rPr lang="en-US" dirty="0" err="1"/>
              <a:t>зло</a:t>
            </a:r>
            <a:r>
              <a:rPr lang="en-US" dirty="0"/>
              <a:t>?» </a:t>
            </a:r>
            <a:r>
              <a:rPr lang="en-US" dirty="0" err="1"/>
              <a:t>и</a:t>
            </a:r>
            <a:r>
              <a:rPr lang="en-US" dirty="0"/>
              <a:t> «</a:t>
            </a:r>
            <a:r>
              <a:rPr lang="en-US" dirty="0" err="1"/>
              <a:t>Бумажные</a:t>
            </a:r>
            <a:r>
              <a:rPr lang="en-US" dirty="0"/>
              <a:t>, </a:t>
            </a:r>
            <a:r>
              <a:rPr lang="en-US" dirty="0" err="1"/>
              <a:t>полиэтиленовые</a:t>
            </a:r>
            <a:r>
              <a:rPr lang="en-US" dirty="0"/>
              <a:t> </a:t>
            </a:r>
            <a:r>
              <a:rPr lang="en-US" dirty="0" err="1"/>
              <a:t>пакеты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сумки</a:t>
            </a:r>
            <a:r>
              <a:rPr lang="en-US" dirty="0"/>
              <a:t> </a:t>
            </a:r>
            <a:r>
              <a:rPr lang="en-US" dirty="0" err="1"/>
              <a:t>многократного</a:t>
            </a:r>
            <a:r>
              <a:rPr lang="en-US" dirty="0"/>
              <a:t> </a:t>
            </a:r>
            <a:r>
              <a:rPr lang="en-US" dirty="0" err="1"/>
              <a:t>использования</a:t>
            </a:r>
            <a:r>
              <a:rPr lang="en-US" dirty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5839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Содержание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кейса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smtClean="0"/>
              <a:t>1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Социальный</a:t>
            </a:r>
            <a:r>
              <a:rPr lang="en-US" dirty="0"/>
              <a:t> </a:t>
            </a:r>
            <a:r>
              <a:rPr lang="en-US" dirty="0" err="1"/>
              <a:t>опрос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тему</a:t>
            </a:r>
            <a:r>
              <a:rPr lang="en-US" dirty="0"/>
              <a:t> «</a:t>
            </a:r>
            <a:r>
              <a:rPr lang="en-US" dirty="0" err="1"/>
              <a:t>Ваш</a:t>
            </a:r>
            <a:r>
              <a:rPr lang="en-US" dirty="0"/>
              <a:t> </a:t>
            </a:r>
            <a:r>
              <a:rPr lang="en-US" dirty="0" err="1"/>
              <a:t>выбор</a:t>
            </a:r>
            <a:r>
              <a:rPr lang="en-US" dirty="0"/>
              <a:t>: </a:t>
            </a:r>
            <a:r>
              <a:rPr lang="en-US" dirty="0" err="1"/>
              <a:t>бумажные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полиэтиленовые</a:t>
            </a:r>
            <a:r>
              <a:rPr lang="en-US" dirty="0"/>
              <a:t> </a:t>
            </a:r>
            <a:r>
              <a:rPr lang="en-US" dirty="0" err="1"/>
              <a:t>пакеты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нашей</a:t>
            </a:r>
            <a:r>
              <a:rPr lang="en-US" dirty="0"/>
              <a:t> </a:t>
            </a:r>
            <a:r>
              <a:rPr lang="en-US" dirty="0" err="1"/>
              <a:t>жизни</a:t>
            </a:r>
            <a:r>
              <a:rPr lang="en-US" dirty="0"/>
              <a:t>»</a:t>
            </a:r>
            <a:endParaRPr lang="ru-RU" dirty="0"/>
          </a:p>
          <a:p>
            <a:r>
              <a:rPr lang="en-US" b="1" dirty="0"/>
              <a:t>2.</a:t>
            </a:r>
            <a:r>
              <a:rPr lang="en-US" dirty="0"/>
              <a:t> </a:t>
            </a:r>
            <a:r>
              <a:rPr lang="en-US" dirty="0" err="1"/>
              <a:t>Сравнение</a:t>
            </a:r>
            <a:r>
              <a:rPr lang="en-US" dirty="0"/>
              <a:t> </a:t>
            </a:r>
            <a:r>
              <a:rPr lang="en-US" dirty="0" err="1"/>
              <a:t>экологичности</a:t>
            </a:r>
            <a:r>
              <a:rPr lang="en-US" dirty="0"/>
              <a:t> </a:t>
            </a:r>
            <a:r>
              <a:rPr lang="en-US" dirty="0" err="1"/>
              <a:t>пакетов</a:t>
            </a:r>
            <a:endParaRPr lang="ru-RU" dirty="0"/>
          </a:p>
          <a:p>
            <a:r>
              <a:rPr lang="en-US" b="1" dirty="0"/>
              <a:t>3.</a:t>
            </a:r>
            <a:r>
              <a:rPr lang="en-US" dirty="0"/>
              <a:t> — </a:t>
            </a:r>
            <a:r>
              <a:rPr lang="en-US" dirty="0">
                <a:hlinkClick r:id="rId2"/>
              </a:rPr>
              <a:t>http://www.natures-gate.ru/info/ecobag.html</a:t>
            </a:r>
            <a:r>
              <a:rPr lang="en-US" dirty="0"/>
              <a:t> — </a:t>
            </a:r>
            <a:r>
              <a:rPr lang="en-US" dirty="0" err="1"/>
              <a:t>Сравнение</a:t>
            </a:r>
            <a:r>
              <a:rPr lang="en-US" dirty="0"/>
              <a:t> </a:t>
            </a:r>
            <a:r>
              <a:rPr lang="en-US" dirty="0" err="1"/>
              <a:t>экологичности</a:t>
            </a:r>
            <a:r>
              <a:rPr lang="en-US" dirty="0"/>
              <a:t> </a:t>
            </a:r>
            <a:r>
              <a:rPr lang="en-US" dirty="0" err="1"/>
              <a:t>пакетов</a:t>
            </a:r>
            <a:endParaRPr lang="ru-RU" dirty="0"/>
          </a:p>
          <a:p>
            <a:r>
              <a:rPr lang="en-US" b="1" dirty="0"/>
              <a:t>4.</a:t>
            </a:r>
            <a:r>
              <a:rPr lang="en-US" dirty="0"/>
              <a:t> </a:t>
            </a:r>
            <a:r>
              <a:rPr lang="en-US" dirty="0" err="1"/>
              <a:t>Экологический</a:t>
            </a:r>
            <a:r>
              <a:rPr lang="en-US" dirty="0"/>
              <a:t> </a:t>
            </a:r>
            <a:r>
              <a:rPr lang="en-US" dirty="0" err="1"/>
              <a:t>мониторинг</a:t>
            </a:r>
            <a:r>
              <a:rPr lang="en-US" dirty="0"/>
              <a:t> </a:t>
            </a:r>
            <a:r>
              <a:rPr lang="en-US" dirty="0" err="1"/>
              <a:t>уровня</a:t>
            </a:r>
            <a:r>
              <a:rPr lang="en-US" dirty="0"/>
              <a:t> </a:t>
            </a:r>
            <a:r>
              <a:rPr lang="en-US" dirty="0" err="1"/>
              <a:t>загрязненности</a:t>
            </a:r>
            <a:r>
              <a:rPr lang="en-US" dirty="0"/>
              <a:t> </a:t>
            </a:r>
            <a:r>
              <a:rPr lang="en-US" dirty="0" err="1"/>
              <a:t>территории</a:t>
            </a:r>
            <a:r>
              <a:rPr lang="en-US" dirty="0"/>
              <a:t> </a:t>
            </a:r>
            <a:r>
              <a:rPr lang="en-US" dirty="0" err="1"/>
              <a:t>своего</a:t>
            </a:r>
            <a:r>
              <a:rPr lang="en-US" dirty="0"/>
              <a:t> </a:t>
            </a:r>
            <a:r>
              <a:rPr lang="en-US" dirty="0" err="1"/>
              <a:t>микрорайона</a:t>
            </a:r>
            <a:r>
              <a:rPr lang="en-US" dirty="0"/>
              <a:t> </a:t>
            </a:r>
            <a:r>
              <a:rPr lang="en-US" dirty="0" err="1"/>
              <a:t>полиэтиленовыми</a:t>
            </a:r>
            <a:r>
              <a:rPr lang="en-US" dirty="0"/>
              <a:t> </a:t>
            </a:r>
            <a:r>
              <a:rPr lang="en-US" dirty="0" err="1"/>
              <a:t>пакетами</a:t>
            </a:r>
            <a:endParaRPr lang="ru-RU" dirty="0"/>
          </a:p>
          <a:p>
            <a:r>
              <a:rPr lang="en-US" b="1" dirty="0"/>
              <a:t>5.</a:t>
            </a:r>
            <a:r>
              <a:rPr lang="en-US" dirty="0"/>
              <a:t> V. Evans, </a:t>
            </a:r>
            <a:r>
              <a:rPr lang="en-US" dirty="0" err="1"/>
              <a:t>J.Vaulina</a:t>
            </a:r>
            <a:r>
              <a:rPr lang="en-US" dirty="0"/>
              <a:t>. “Spotlight 8”, p.38–39</a:t>
            </a:r>
            <a:endParaRPr lang="ru-RU" dirty="0"/>
          </a:p>
          <a:p>
            <a:r>
              <a:rPr lang="en-US" dirty="0"/>
              <a:t>— </a:t>
            </a:r>
            <a:r>
              <a:rPr lang="en-US" dirty="0">
                <a:hlinkClick r:id="rId3"/>
              </a:rPr>
              <a:t>http://www.bcise.com/Guides/Sustainable31.pdf</a:t>
            </a:r>
            <a:endParaRPr lang="ru-RU" dirty="0"/>
          </a:p>
          <a:p>
            <a:r>
              <a:rPr lang="en-US" dirty="0"/>
              <a:t>— </a:t>
            </a:r>
            <a:r>
              <a:rPr lang="en-US" dirty="0" err="1"/>
              <a:t>статья</a:t>
            </a:r>
            <a:r>
              <a:rPr lang="en-US" dirty="0"/>
              <a:t> «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действительно</a:t>
            </a:r>
            <a:r>
              <a:rPr lang="en-US" dirty="0"/>
              <a:t> </a:t>
            </a:r>
            <a:r>
              <a:rPr lang="en-US" dirty="0" err="1"/>
              <a:t>лучше</a:t>
            </a:r>
            <a:r>
              <a:rPr lang="en-US" dirty="0"/>
              <a:t>: </a:t>
            </a:r>
            <a:r>
              <a:rPr lang="en-US" dirty="0" err="1"/>
              <a:t>бумажные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полиэтиленовые</a:t>
            </a:r>
            <a:r>
              <a:rPr lang="en-US" dirty="0"/>
              <a:t> </a:t>
            </a:r>
            <a:r>
              <a:rPr lang="en-US" dirty="0" err="1"/>
              <a:t>сумки</a:t>
            </a:r>
            <a:r>
              <a:rPr lang="en-US" dirty="0"/>
              <a:t>»</a:t>
            </a:r>
            <a:r>
              <a:rPr lang="en-US" dirty="0" smtClean="0"/>
              <a:t>.— </a:t>
            </a:r>
            <a:r>
              <a:rPr lang="en-US" dirty="0">
                <a:hlinkClick r:id="rId4"/>
              </a:rPr>
              <a:t>http://www.youtube.com/watch?v=i20tw5Gcjfg</a:t>
            </a:r>
            <a:endParaRPr lang="ru-RU" dirty="0"/>
          </a:p>
          <a:p>
            <a:r>
              <a:rPr lang="en-US" dirty="0"/>
              <a:t>— </a:t>
            </a:r>
            <a:r>
              <a:rPr lang="en-US" dirty="0" err="1"/>
              <a:t>видеофильм</a:t>
            </a:r>
            <a:r>
              <a:rPr lang="en-US" dirty="0"/>
              <a:t> «</a:t>
            </a:r>
            <a:r>
              <a:rPr lang="en-US" dirty="0" err="1"/>
              <a:t>Почему</a:t>
            </a:r>
            <a:r>
              <a:rPr lang="en-US" dirty="0"/>
              <a:t> </a:t>
            </a:r>
            <a:r>
              <a:rPr lang="en-US" dirty="0" err="1"/>
              <a:t>полиэтиленовые</a:t>
            </a:r>
            <a:r>
              <a:rPr lang="en-US" dirty="0"/>
              <a:t> </a:t>
            </a:r>
            <a:r>
              <a:rPr lang="en-US" dirty="0" err="1"/>
              <a:t>пакеты</a:t>
            </a:r>
            <a:r>
              <a:rPr lang="en-US" dirty="0"/>
              <a:t> — </a:t>
            </a:r>
            <a:r>
              <a:rPr lang="en-US" dirty="0" err="1"/>
              <a:t>это</a:t>
            </a:r>
            <a:r>
              <a:rPr lang="en-US" dirty="0"/>
              <a:t> </a:t>
            </a:r>
            <a:r>
              <a:rPr lang="en-US" dirty="0" err="1"/>
              <a:t>зло</a:t>
            </a:r>
            <a:r>
              <a:rPr lang="en-US" dirty="0"/>
              <a:t>?»</a:t>
            </a:r>
            <a:endParaRPr lang="ru-RU" dirty="0"/>
          </a:p>
          <a:p>
            <a:r>
              <a:rPr lang="en-US" dirty="0"/>
              <a:t>— </a:t>
            </a:r>
            <a:r>
              <a:rPr lang="en-US" dirty="0">
                <a:hlinkClick r:id="rId5"/>
              </a:rPr>
              <a:t>http://www.youtube.com/watch?v=BeqMd5_12wg</a:t>
            </a:r>
            <a:endParaRPr lang="ru-RU" dirty="0"/>
          </a:p>
          <a:p>
            <a:r>
              <a:rPr lang="en-US" dirty="0"/>
              <a:t>— </a:t>
            </a:r>
            <a:r>
              <a:rPr lang="en-US" dirty="0" err="1"/>
              <a:t>видеофильм</a:t>
            </a:r>
            <a:r>
              <a:rPr lang="en-US" dirty="0"/>
              <a:t> «</a:t>
            </a:r>
            <a:r>
              <a:rPr lang="en-US" dirty="0" err="1"/>
              <a:t>Бумажные</a:t>
            </a:r>
            <a:r>
              <a:rPr lang="en-US" dirty="0"/>
              <a:t>, </a:t>
            </a:r>
            <a:r>
              <a:rPr lang="en-US" dirty="0" err="1"/>
              <a:t>полиэтиленовые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сумки</a:t>
            </a:r>
            <a:r>
              <a:rPr lang="en-US" dirty="0"/>
              <a:t> </a:t>
            </a:r>
            <a:r>
              <a:rPr lang="en-US" dirty="0" err="1"/>
              <a:t>многократного</a:t>
            </a:r>
            <a:r>
              <a:rPr lang="en-US" dirty="0"/>
              <a:t> </a:t>
            </a:r>
            <a:r>
              <a:rPr lang="en-US" dirty="0" err="1"/>
              <a:t>использования</a:t>
            </a:r>
            <a:r>
              <a:rPr lang="en-US" dirty="0"/>
              <a:t>»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930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Мониторинг (привлекает предметника)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1400" b="1" dirty="0" err="1"/>
              <a:t>Экологический</a:t>
            </a:r>
            <a:r>
              <a:rPr lang="en-US" sz="1400" b="1" dirty="0"/>
              <a:t> </a:t>
            </a:r>
            <a:r>
              <a:rPr lang="en-US" sz="1400" b="1" dirty="0" err="1"/>
              <a:t>мониторинг</a:t>
            </a:r>
            <a:r>
              <a:rPr lang="en-US" sz="1400" b="1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мониторинг</a:t>
            </a:r>
            <a:r>
              <a:rPr lang="en-US" sz="1400" dirty="0"/>
              <a:t> </a:t>
            </a:r>
            <a:r>
              <a:rPr lang="en-US" sz="1400" dirty="0" err="1"/>
              <a:t>окружающей</a:t>
            </a:r>
            <a:r>
              <a:rPr lang="en-US" sz="1400" dirty="0"/>
              <a:t> </a:t>
            </a:r>
            <a:r>
              <a:rPr lang="en-US" sz="1400" dirty="0" err="1"/>
              <a:t>среды</a:t>
            </a:r>
            <a:r>
              <a:rPr lang="en-US" sz="1400" dirty="0"/>
              <a:t>) — </a:t>
            </a:r>
            <a:r>
              <a:rPr lang="en-US" sz="1400" dirty="0" err="1"/>
              <a:t>это</a:t>
            </a:r>
            <a:r>
              <a:rPr lang="en-US" sz="1400" dirty="0"/>
              <a:t> </a:t>
            </a:r>
            <a:r>
              <a:rPr lang="en-US" sz="1400" dirty="0" err="1"/>
              <a:t>комплексная</a:t>
            </a:r>
            <a:r>
              <a:rPr lang="en-US" sz="1400" dirty="0"/>
              <a:t> </a:t>
            </a:r>
            <a:r>
              <a:rPr lang="en-US" sz="1400" dirty="0" err="1"/>
              <a:t>система</a:t>
            </a:r>
            <a:r>
              <a:rPr lang="en-US" sz="1400" dirty="0"/>
              <a:t> </a:t>
            </a:r>
            <a:r>
              <a:rPr lang="en-US" sz="1400" dirty="0" err="1"/>
              <a:t>наблюдений</a:t>
            </a:r>
            <a:r>
              <a:rPr lang="en-US" sz="1400" dirty="0"/>
              <a:t> </a:t>
            </a:r>
            <a:r>
              <a:rPr lang="en-US" sz="1400" dirty="0" err="1"/>
              <a:t>за</a:t>
            </a:r>
            <a:r>
              <a:rPr lang="en-US" sz="1400" dirty="0"/>
              <a:t> </a:t>
            </a:r>
            <a:r>
              <a:rPr lang="en-US" sz="1400" dirty="0" err="1"/>
              <a:t>состоянием</a:t>
            </a:r>
            <a:r>
              <a:rPr lang="en-US" sz="1400" dirty="0"/>
              <a:t> </a:t>
            </a:r>
            <a:r>
              <a:rPr lang="en-US" sz="1400" dirty="0" err="1"/>
              <a:t>окружающей</a:t>
            </a:r>
            <a:r>
              <a:rPr lang="en-US" sz="1400" dirty="0"/>
              <a:t> </a:t>
            </a:r>
            <a:r>
              <a:rPr lang="en-US" sz="1400" dirty="0" err="1"/>
              <a:t>среды</a:t>
            </a:r>
            <a:r>
              <a:rPr lang="en-US" sz="1400" dirty="0"/>
              <a:t>, </a:t>
            </a:r>
            <a:r>
              <a:rPr lang="en-US" sz="1400" dirty="0" err="1"/>
              <a:t>оценки</a:t>
            </a:r>
            <a:r>
              <a:rPr lang="en-US" sz="1400" dirty="0"/>
              <a:t> </a:t>
            </a:r>
            <a:r>
              <a:rPr lang="en-US" sz="1400" dirty="0" err="1"/>
              <a:t>и</a:t>
            </a:r>
            <a:r>
              <a:rPr lang="en-US" sz="1400" dirty="0"/>
              <a:t> </a:t>
            </a:r>
            <a:r>
              <a:rPr lang="en-US" sz="1400" dirty="0" err="1"/>
              <a:t>прогноза</a:t>
            </a:r>
            <a:r>
              <a:rPr lang="en-US" sz="1400" dirty="0"/>
              <a:t> </a:t>
            </a:r>
            <a:r>
              <a:rPr lang="en-US" sz="1400" dirty="0" err="1"/>
              <a:t>изменений</a:t>
            </a:r>
            <a:r>
              <a:rPr lang="en-US" sz="1400" dirty="0"/>
              <a:t> </a:t>
            </a:r>
            <a:r>
              <a:rPr lang="en-US" sz="1400" dirty="0" err="1"/>
              <a:t>состояния</a:t>
            </a:r>
            <a:r>
              <a:rPr lang="en-US" sz="1400" dirty="0"/>
              <a:t> </a:t>
            </a:r>
            <a:r>
              <a:rPr lang="en-US" sz="1400" dirty="0" err="1"/>
              <a:t>окружающей</a:t>
            </a:r>
            <a:r>
              <a:rPr lang="en-US" sz="1400" dirty="0"/>
              <a:t> </a:t>
            </a:r>
            <a:r>
              <a:rPr lang="en-US" sz="1400" dirty="0" err="1"/>
              <a:t>среды</a:t>
            </a:r>
            <a:r>
              <a:rPr lang="en-US" sz="1400" dirty="0"/>
              <a:t> </a:t>
            </a:r>
            <a:r>
              <a:rPr lang="en-US" sz="1400" dirty="0" err="1"/>
              <a:t>под</a:t>
            </a:r>
            <a:r>
              <a:rPr lang="en-US" sz="1400" dirty="0"/>
              <a:t> </a:t>
            </a:r>
            <a:r>
              <a:rPr lang="en-US" sz="1400" dirty="0" err="1"/>
              <a:t>воздействием</a:t>
            </a:r>
            <a:r>
              <a:rPr lang="en-US" sz="1400" dirty="0"/>
              <a:t> </a:t>
            </a:r>
            <a:r>
              <a:rPr lang="en-US" sz="1400" dirty="0" err="1"/>
              <a:t>природных</a:t>
            </a:r>
            <a:r>
              <a:rPr lang="en-US" sz="1400" dirty="0"/>
              <a:t> </a:t>
            </a:r>
            <a:r>
              <a:rPr lang="en-US" sz="1400" dirty="0" err="1"/>
              <a:t>и</a:t>
            </a:r>
            <a:r>
              <a:rPr lang="en-US" sz="1400" dirty="0"/>
              <a:t> </a:t>
            </a:r>
            <a:r>
              <a:rPr lang="en-US" sz="1400" dirty="0" err="1"/>
              <a:t>антропогенных</a:t>
            </a:r>
            <a:r>
              <a:rPr lang="en-US" sz="1400" dirty="0"/>
              <a:t> </a:t>
            </a:r>
            <a:r>
              <a:rPr lang="en-US" sz="1400" dirty="0" err="1"/>
              <a:t>факторов</a:t>
            </a:r>
            <a:r>
              <a:rPr lang="en-US" sz="1400" dirty="0"/>
              <a:t>.</a:t>
            </a:r>
            <a:endParaRPr lang="ru-RU" sz="1400" dirty="0"/>
          </a:p>
          <a:p>
            <a:r>
              <a:rPr lang="en-US" sz="1400" b="1" dirty="0" err="1"/>
              <a:t>Что</a:t>
            </a:r>
            <a:r>
              <a:rPr lang="en-US" sz="1400" b="1" dirty="0"/>
              <a:t> </a:t>
            </a:r>
            <a:r>
              <a:rPr lang="en-US" sz="1400" b="1" dirty="0" err="1"/>
              <a:t>включает</a:t>
            </a:r>
            <a:r>
              <a:rPr lang="en-US" sz="1400" b="1" dirty="0"/>
              <a:t> </a:t>
            </a:r>
            <a:r>
              <a:rPr lang="en-US" sz="1400" b="1" dirty="0" err="1"/>
              <a:t>в</a:t>
            </a:r>
            <a:r>
              <a:rPr lang="en-US" sz="1400" b="1" dirty="0"/>
              <a:t> </a:t>
            </a:r>
            <a:r>
              <a:rPr lang="en-US" sz="1400" b="1" dirty="0" err="1"/>
              <a:t>себя</a:t>
            </a:r>
            <a:r>
              <a:rPr lang="en-US" sz="1400" b="1" dirty="0"/>
              <a:t> </a:t>
            </a:r>
            <a:r>
              <a:rPr lang="en-US" sz="1400" b="1" dirty="0" err="1"/>
              <a:t>мониторинг</a:t>
            </a:r>
            <a:r>
              <a:rPr lang="en-US" sz="1400" b="1" dirty="0"/>
              <a:t>?</a:t>
            </a:r>
            <a:endParaRPr lang="ru-RU" sz="1400" dirty="0"/>
          </a:p>
          <a:p>
            <a:r>
              <a:rPr lang="en-US" sz="1400" dirty="0" err="1"/>
              <a:t>Мониторинг</a:t>
            </a:r>
            <a:r>
              <a:rPr lang="en-US" sz="1400" dirty="0"/>
              <a:t> </a:t>
            </a:r>
            <a:r>
              <a:rPr lang="en-US" sz="1400" dirty="0" err="1"/>
              <a:t>включает</a:t>
            </a:r>
            <a:r>
              <a:rPr lang="en-US" sz="1400" dirty="0"/>
              <a:t> </a:t>
            </a:r>
            <a:r>
              <a:rPr lang="en-US" sz="1400" dirty="0" err="1"/>
              <a:t>три</a:t>
            </a:r>
            <a:r>
              <a:rPr lang="en-US" sz="1400" dirty="0"/>
              <a:t> </a:t>
            </a:r>
            <a:r>
              <a:rPr lang="en-US" sz="1400" dirty="0" err="1"/>
              <a:t>основных</a:t>
            </a:r>
            <a:r>
              <a:rPr lang="en-US" sz="1400" dirty="0"/>
              <a:t> </a:t>
            </a:r>
            <a:r>
              <a:rPr lang="en-US" sz="1400" dirty="0" err="1"/>
              <a:t>направления</a:t>
            </a:r>
            <a:r>
              <a:rPr lang="en-US" sz="1400" dirty="0"/>
              <a:t> </a:t>
            </a:r>
            <a:r>
              <a:rPr lang="en-US" sz="1400" dirty="0" err="1"/>
              <a:t>деятельности</a:t>
            </a:r>
            <a:r>
              <a:rPr lang="en-US" sz="1400" dirty="0"/>
              <a:t>:</a:t>
            </a:r>
            <a:endParaRPr lang="ru-RU" sz="1400" dirty="0"/>
          </a:p>
          <a:p>
            <a:pPr lvl="0"/>
            <a:r>
              <a:rPr lang="en-US" sz="1400" dirty="0" err="1"/>
              <a:t>наблюдения</a:t>
            </a:r>
            <a:r>
              <a:rPr lang="en-US" sz="1400" dirty="0"/>
              <a:t> </a:t>
            </a:r>
            <a:r>
              <a:rPr lang="en-US" sz="1400" dirty="0" err="1"/>
              <a:t>за</a:t>
            </a:r>
            <a:r>
              <a:rPr lang="en-US" sz="1400" dirty="0"/>
              <a:t> </a:t>
            </a:r>
            <a:r>
              <a:rPr lang="en-US" sz="1400" dirty="0" err="1"/>
              <a:t>факторами</a:t>
            </a:r>
            <a:r>
              <a:rPr lang="en-US" sz="1400" dirty="0"/>
              <a:t> </a:t>
            </a:r>
            <a:r>
              <a:rPr lang="en-US" sz="1400" dirty="0" err="1"/>
              <a:t>воздействия</a:t>
            </a:r>
            <a:r>
              <a:rPr lang="en-US" sz="1400" dirty="0"/>
              <a:t> </a:t>
            </a:r>
            <a:r>
              <a:rPr lang="en-US" sz="1400" dirty="0" err="1"/>
              <a:t>и</a:t>
            </a:r>
            <a:r>
              <a:rPr lang="en-US" sz="1400" dirty="0"/>
              <a:t> </a:t>
            </a:r>
            <a:r>
              <a:rPr lang="en-US" sz="1400" dirty="0" err="1"/>
              <a:t>состоянием</a:t>
            </a:r>
            <a:r>
              <a:rPr lang="en-US" sz="1400" dirty="0"/>
              <a:t> </a:t>
            </a:r>
            <a:r>
              <a:rPr lang="en-US" sz="1400" dirty="0" err="1"/>
              <a:t>среды</a:t>
            </a:r>
            <a:r>
              <a:rPr lang="en-US" sz="1400" dirty="0"/>
              <a:t>;</a:t>
            </a:r>
            <a:endParaRPr lang="ru-RU" sz="1400" dirty="0"/>
          </a:p>
          <a:p>
            <a:pPr lvl="0"/>
            <a:r>
              <a:rPr lang="en-US" sz="1400" dirty="0" err="1"/>
              <a:t>оценку</a:t>
            </a:r>
            <a:r>
              <a:rPr lang="en-US" sz="1400" dirty="0"/>
              <a:t> </a:t>
            </a:r>
            <a:r>
              <a:rPr lang="en-US" sz="1400" dirty="0" err="1"/>
              <a:t>фактического</a:t>
            </a:r>
            <a:r>
              <a:rPr lang="en-US" sz="1400" dirty="0"/>
              <a:t> </a:t>
            </a:r>
            <a:r>
              <a:rPr lang="en-US" sz="1400" dirty="0" err="1"/>
              <a:t>состояния</a:t>
            </a:r>
            <a:r>
              <a:rPr lang="en-US" sz="1400" dirty="0"/>
              <a:t> </a:t>
            </a:r>
            <a:r>
              <a:rPr lang="en-US" sz="1400" dirty="0" err="1"/>
              <a:t>среды</a:t>
            </a:r>
            <a:r>
              <a:rPr lang="en-US" sz="1400" dirty="0"/>
              <a:t>;</a:t>
            </a:r>
            <a:endParaRPr lang="ru-RU" sz="1400" dirty="0"/>
          </a:p>
          <a:p>
            <a:pPr lvl="0"/>
            <a:r>
              <a:rPr lang="en-US" sz="1400" dirty="0" err="1"/>
              <a:t>прогноз</a:t>
            </a:r>
            <a:r>
              <a:rPr lang="en-US" sz="1400" dirty="0"/>
              <a:t> </a:t>
            </a:r>
            <a:r>
              <a:rPr lang="en-US" sz="1400" dirty="0" err="1"/>
              <a:t>состояния</a:t>
            </a:r>
            <a:r>
              <a:rPr lang="en-US" sz="1400" dirty="0"/>
              <a:t> </a:t>
            </a:r>
            <a:r>
              <a:rPr lang="en-US" sz="1400" dirty="0" err="1"/>
              <a:t>окружающей</a:t>
            </a:r>
            <a:r>
              <a:rPr lang="en-US" sz="1400" dirty="0"/>
              <a:t> </a:t>
            </a:r>
            <a:r>
              <a:rPr lang="en-US" sz="1400" dirty="0" err="1"/>
              <a:t>природной</a:t>
            </a:r>
            <a:r>
              <a:rPr lang="en-US" sz="1400" dirty="0"/>
              <a:t> </a:t>
            </a:r>
            <a:r>
              <a:rPr lang="en-US" sz="1400" dirty="0" err="1"/>
              <a:t>среды</a:t>
            </a:r>
            <a:r>
              <a:rPr lang="en-US" sz="1400" dirty="0"/>
              <a:t> </a:t>
            </a:r>
            <a:r>
              <a:rPr lang="en-US" sz="1400" dirty="0" err="1"/>
              <a:t>и</a:t>
            </a:r>
            <a:r>
              <a:rPr lang="en-US" sz="1400" dirty="0"/>
              <a:t> </a:t>
            </a:r>
            <a:r>
              <a:rPr lang="en-US" sz="1400" dirty="0" err="1"/>
              <a:t>оценку</a:t>
            </a:r>
            <a:r>
              <a:rPr lang="en-US" sz="1400" dirty="0"/>
              <a:t> </a:t>
            </a:r>
            <a:r>
              <a:rPr lang="en-US" sz="1400" dirty="0" err="1"/>
              <a:t>прогнозируемого</a:t>
            </a:r>
            <a:r>
              <a:rPr lang="en-US" sz="1400" dirty="0"/>
              <a:t> </a:t>
            </a:r>
            <a:r>
              <a:rPr lang="en-US" sz="1400" dirty="0" err="1"/>
              <a:t>состояния</a:t>
            </a:r>
            <a:r>
              <a:rPr lang="en-US" sz="1400" dirty="0"/>
              <a:t>.</a:t>
            </a:r>
            <a:endParaRPr lang="ru-RU" sz="1400" dirty="0"/>
          </a:p>
          <a:p>
            <a:r>
              <a:rPr lang="en-US" sz="1400" dirty="0" err="1"/>
              <a:t>Исследования</a:t>
            </a:r>
            <a:r>
              <a:rPr lang="en-US" sz="1400" dirty="0"/>
              <a:t> </a:t>
            </a:r>
            <a:r>
              <a:rPr lang="en-US" sz="1400" dirty="0" err="1"/>
              <a:t>проводятся</a:t>
            </a:r>
            <a:r>
              <a:rPr lang="en-US" sz="1400" dirty="0"/>
              <a:t> </a:t>
            </a:r>
            <a:r>
              <a:rPr lang="en-US" sz="1400" dirty="0" err="1"/>
              <a:t>группой</a:t>
            </a:r>
            <a:r>
              <a:rPr lang="en-US" sz="1400" dirty="0"/>
              <a:t> </a:t>
            </a:r>
            <a:r>
              <a:rPr lang="en-US" sz="1400" dirty="0" err="1"/>
              <a:t>обучающихся</a:t>
            </a:r>
            <a:r>
              <a:rPr lang="en-US" sz="1400" dirty="0"/>
              <a:t> </a:t>
            </a:r>
            <a:r>
              <a:rPr lang="en-US" sz="1400" dirty="0" err="1"/>
              <a:t>по</a:t>
            </a:r>
            <a:r>
              <a:rPr lang="en-US" sz="1400" dirty="0"/>
              <a:t> </a:t>
            </a:r>
            <a:r>
              <a:rPr lang="en-US" sz="1400" dirty="0" err="1"/>
              <a:t>следующим</a:t>
            </a:r>
            <a:r>
              <a:rPr lang="en-US" sz="1400" dirty="0"/>
              <a:t> </a:t>
            </a:r>
            <a:r>
              <a:rPr lang="en-US" sz="1400" dirty="0" err="1"/>
              <a:t>направлениями</a:t>
            </a:r>
            <a:r>
              <a:rPr lang="en-US" sz="1400" dirty="0"/>
              <a:t>:</a:t>
            </a:r>
            <a:endParaRPr lang="ru-RU" sz="1400" dirty="0"/>
          </a:p>
          <a:p>
            <a:r>
              <a:rPr lang="en-US" sz="1400" dirty="0"/>
              <a:t>1. </a:t>
            </a:r>
            <a:r>
              <a:rPr lang="en-US" sz="1400" dirty="0" err="1"/>
              <a:t>Наиболее</a:t>
            </a:r>
            <a:r>
              <a:rPr lang="en-US" sz="1400" dirty="0"/>
              <a:t> </a:t>
            </a:r>
            <a:r>
              <a:rPr lang="en-US" sz="1400" dirty="0" err="1"/>
              <a:t>загрязненные</a:t>
            </a:r>
            <a:r>
              <a:rPr lang="en-US" sz="1400" dirty="0"/>
              <a:t> </a:t>
            </a:r>
            <a:r>
              <a:rPr lang="en-US" sz="1400" dirty="0" err="1"/>
              <a:t>места</a:t>
            </a:r>
            <a:r>
              <a:rPr lang="en-US" sz="1400" dirty="0"/>
              <a:t> </a:t>
            </a:r>
            <a:r>
              <a:rPr lang="ru-RU" sz="1400" dirty="0" smtClean="0"/>
              <a:t>Казани</a:t>
            </a:r>
            <a:endParaRPr lang="ru-RU" sz="1400" dirty="0"/>
          </a:p>
          <a:p>
            <a:pPr lvl="0"/>
            <a:r>
              <a:rPr lang="en-US" sz="1400" dirty="0"/>
              <a:t>…</a:t>
            </a:r>
            <a:endParaRPr lang="ru-RU" sz="1400" dirty="0"/>
          </a:p>
          <a:p>
            <a:pPr lvl="0"/>
            <a:r>
              <a:rPr lang="en-US" sz="1400" dirty="0"/>
              <a:t>…</a:t>
            </a:r>
            <a:endParaRPr lang="ru-RU" sz="1400" dirty="0"/>
          </a:p>
          <a:p>
            <a:pPr lvl="0"/>
            <a:r>
              <a:rPr lang="en-US" sz="1400" dirty="0"/>
              <a:t>…</a:t>
            </a:r>
            <a:endParaRPr lang="ru-RU" sz="1400" dirty="0"/>
          </a:p>
          <a:p>
            <a:r>
              <a:rPr lang="en-US" sz="1400" dirty="0"/>
              <a:t>2. </a:t>
            </a:r>
            <a:r>
              <a:rPr lang="en-US" sz="1400" dirty="0" err="1"/>
              <a:t>Причины</a:t>
            </a:r>
            <a:r>
              <a:rPr lang="en-US" sz="1400" dirty="0"/>
              <a:t> </a:t>
            </a:r>
            <a:r>
              <a:rPr lang="en-US" sz="1400" dirty="0" err="1"/>
              <a:t>загрязненности</a:t>
            </a:r>
            <a:r>
              <a:rPr lang="en-US" sz="1400" dirty="0"/>
              <a:t> </a:t>
            </a:r>
            <a:r>
              <a:rPr lang="en-US" sz="1400" dirty="0" err="1"/>
              <a:t>данных</a:t>
            </a:r>
            <a:r>
              <a:rPr lang="en-US" sz="1400" dirty="0"/>
              <a:t> </a:t>
            </a:r>
            <a:r>
              <a:rPr lang="en-US" sz="1400" dirty="0" err="1"/>
              <a:t>мест</a:t>
            </a:r>
            <a:r>
              <a:rPr lang="en-US" sz="1400" dirty="0"/>
              <a:t>:</a:t>
            </a:r>
            <a:endParaRPr lang="ru-RU" sz="1400" dirty="0"/>
          </a:p>
          <a:p>
            <a:pPr lvl="0"/>
            <a:r>
              <a:rPr lang="en-US" sz="1400" dirty="0"/>
              <a:t>…</a:t>
            </a:r>
            <a:endParaRPr lang="ru-RU" sz="1400" dirty="0"/>
          </a:p>
          <a:p>
            <a:pPr lvl="0"/>
            <a:r>
              <a:rPr lang="en-US" sz="1400" dirty="0"/>
              <a:t>…</a:t>
            </a:r>
            <a:endParaRPr lang="ru-RU" sz="1400" dirty="0"/>
          </a:p>
          <a:p>
            <a:pPr lvl="0"/>
            <a:r>
              <a:rPr lang="en-US" sz="1400" dirty="0"/>
              <a:t>…</a:t>
            </a:r>
            <a:endParaRPr lang="ru-RU" sz="1400" dirty="0"/>
          </a:p>
          <a:p>
            <a:r>
              <a:rPr lang="en-US" sz="1400" dirty="0" err="1"/>
              <a:t>По</a:t>
            </a:r>
            <a:r>
              <a:rPr lang="en-US" sz="1400" dirty="0"/>
              <a:t> </a:t>
            </a:r>
            <a:r>
              <a:rPr lang="en-US" sz="1400" dirty="0" err="1"/>
              <a:t>его</a:t>
            </a:r>
            <a:r>
              <a:rPr lang="en-US" sz="1400" dirty="0"/>
              <a:t> </a:t>
            </a:r>
            <a:r>
              <a:rPr lang="en-US" sz="1400" dirty="0" err="1"/>
              <a:t>результатам</a:t>
            </a:r>
            <a:r>
              <a:rPr lang="en-US" sz="1400" dirty="0"/>
              <a:t> </a:t>
            </a:r>
            <a:r>
              <a:rPr lang="en-US" sz="1400" dirty="0" err="1"/>
              <a:t>делаются</a:t>
            </a:r>
            <a:r>
              <a:rPr lang="en-US" sz="1400" dirty="0"/>
              <a:t> </a:t>
            </a:r>
            <a:r>
              <a:rPr lang="en-US" sz="1400" dirty="0" err="1"/>
              <a:t>выводы</a:t>
            </a:r>
            <a:r>
              <a:rPr lang="en-US" sz="1400" dirty="0"/>
              <a:t>.</a:t>
            </a:r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59933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Предварительная работа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Отработка лексики</a:t>
            </a:r>
          </a:p>
          <a:p>
            <a:r>
              <a:rPr lang="ru-RU" dirty="0" smtClean="0"/>
              <a:t>Повторение грамматического материала</a:t>
            </a:r>
          </a:p>
          <a:p>
            <a:r>
              <a:rPr lang="ru-RU" dirty="0" smtClean="0"/>
              <a:t>Формулирование вопросов для опроса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483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Пример №2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u="sng" dirty="0"/>
              <a:t>Ситуация 1.</a:t>
            </a:r>
            <a:endParaRPr lang="ru-RU" dirty="0"/>
          </a:p>
          <a:p>
            <a:pPr algn="just"/>
            <a:r>
              <a:rPr lang="ru-RU" dirty="0"/>
              <a:t>Ты и твой друг проводите каникулы в Великобритании. Твой друг собирается отпраздновать свой день рождения, пригласить гостей. Организация таких вечеров требует много времени и сил, и обычно все, что для этого нужно, придумывают и рассчитывают родители, они же распределяют, кто что будет делать. Но родителей рядом нет, они остались в России. Поэтому он просит тебя помочь ему организовать вечер. На себя он берет организацию музыкальной и мультимедийной части, а также развлечения, и просит тебя организовать питание, т.е. закупить нужное количество продуктов и накрыть на стол. Необходимо также определиться с меню, и это поможет тебе рассчитать, что именно купить и в каких количествах. Кроме того, уложиться в отведенную (заданную) сумму денег; нужно также обсудить, что считается дешево, а что дорого (расчеты ведутся в фунтах стерлингов).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727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867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Кейс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5330" y="1260417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ru-RU" sz="1600" dirty="0"/>
              <a:t>1. меню различных блюд (на русском и английском языках)</a:t>
            </a:r>
          </a:p>
          <a:p>
            <a:pPr algn="just"/>
            <a:r>
              <a:rPr lang="ru-RU" sz="1600" dirty="0"/>
              <a:t>2. несколько фото прилавков английских магазинов, где были бы видны цены на упаковках продуктов</a:t>
            </a:r>
          </a:p>
          <a:p>
            <a:pPr algn="just"/>
            <a:r>
              <a:rPr lang="ru-RU" sz="1600" dirty="0"/>
              <a:t>3. выдержки из кулинарной книги с рассказом об особенностях приготовления различных блюд</a:t>
            </a:r>
          </a:p>
          <a:p>
            <a:pPr algn="just"/>
            <a:r>
              <a:rPr lang="ru-RU" sz="1600" dirty="0"/>
              <a:t>4. список гостей (количество гостей меняется от группы к группе)</a:t>
            </a:r>
          </a:p>
          <a:p>
            <a:pPr algn="just"/>
            <a:r>
              <a:rPr lang="ru-RU" sz="1600" dirty="0"/>
              <a:t>5. список блюд, которые любит твой друг-именинник</a:t>
            </a:r>
          </a:p>
          <a:p>
            <a:pPr algn="just"/>
            <a:r>
              <a:rPr lang="ru-RU" sz="1600" dirty="0"/>
              <a:t>6. список блюд, которые обычно готовят на праздники в твоей семье</a:t>
            </a:r>
          </a:p>
          <a:p>
            <a:pPr algn="just"/>
            <a:r>
              <a:rPr lang="ru-RU" sz="1600" dirty="0"/>
              <a:t>7. электронная записка (SMS) либо запись с автоответчика звонка мамы одного из друзей устроителей вечера с напоминанием организаторам вечера, что у одного из гостей есть аллергия на какой-либо продукт питания (например, на рыбу или майонез)</a:t>
            </a:r>
          </a:p>
          <a:p>
            <a:pPr algn="just"/>
            <a:r>
              <a:rPr lang="ru-RU" sz="1600" dirty="0"/>
              <a:t>8. карточка, на которой написана заданная сумма имеющихся денег в фунтах стерлингов или долларах (в зависимости от задачи); возможно также наличие некоторой суммы денег в рублях (которой можно будет поменять на используемую в данной стране валюту)</a:t>
            </a:r>
          </a:p>
          <a:p>
            <a:pPr algn="just"/>
            <a:r>
              <a:rPr lang="ru-RU" sz="1600" dirty="0"/>
              <a:t>9. таблица с указанием курсов рубля, фунта стерлингов и доллара и формулой перевода одной валюты в другую (по информации Сбербанка на день проведения урока)</a:t>
            </a:r>
          </a:p>
          <a:p>
            <a:pPr algn="just"/>
            <a:r>
              <a:rPr lang="ru-RU" sz="1600" dirty="0"/>
              <a:t>10. учебник английского языка, где есть необходимые слова и выражения</a:t>
            </a:r>
          </a:p>
          <a:p>
            <a:pPr algn="just"/>
            <a:r>
              <a:rPr lang="ru-RU" sz="1600" dirty="0"/>
              <a:t>11. фотографии готовых блюд – из Интернета</a:t>
            </a:r>
          </a:p>
          <a:p>
            <a:pPr marL="0" indent="0" algn="just">
              <a:buNone/>
            </a:pPr>
            <a:r>
              <a:rPr lang="ru-RU" sz="1600" dirty="0"/>
              <a:t> 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42873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err="1">
                <a:hlinkClick r:id="rId2"/>
              </a:rPr>
              <a:t>http</a:t>
            </a:r>
            <a:r>
              <a:rPr lang="ru-RU" u="sng" dirty="0">
                <a:hlinkClick r:id="rId2"/>
              </a:rPr>
              <a:t>://</a:t>
            </a:r>
            <a:r>
              <a:rPr lang="ru-RU" u="sng" dirty="0" err="1">
                <a:hlinkClick r:id="rId2"/>
              </a:rPr>
              <a:t>www.casemethod.ru</a:t>
            </a:r>
            <a:endParaRPr lang="ru-RU" dirty="0"/>
          </a:p>
          <a:p>
            <a:endParaRPr lang="ru-RU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279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История появления кейс-метода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Родиной</a:t>
            </a:r>
            <a:r>
              <a:rPr lang="en-US" dirty="0"/>
              <a:t> </a:t>
            </a:r>
            <a:r>
              <a:rPr lang="en-US" dirty="0" err="1"/>
              <a:t>метода</a:t>
            </a:r>
            <a:r>
              <a:rPr lang="en-US" dirty="0"/>
              <a:t> case study </a:t>
            </a:r>
            <a:r>
              <a:rPr lang="en-US" dirty="0" err="1"/>
              <a:t>являются</a:t>
            </a:r>
            <a:r>
              <a:rPr lang="en-US" dirty="0"/>
              <a:t> </a:t>
            </a:r>
            <a:r>
              <a:rPr lang="en-US" dirty="0" err="1"/>
              <a:t>Соединенные</a:t>
            </a:r>
            <a:r>
              <a:rPr lang="en-US" dirty="0"/>
              <a:t> </a:t>
            </a:r>
            <a:r>
              <a:rPr lang="en-US" dirty="0" err="1"/>
              <a:t>Штаты</a:t>
            </a:r>
            <a:r>
              <a:rPr lang="en-US" dirty="0"/>
              <a:t> </a:t>
            </a:r>
            <a:r>
              <a:rPr lang="en-US" dirty="0" err="1"/>
              <a:t>Америки</a:t>
            </a:r>
            <a:r>
              <a:rPr lang="en-US" dirty="0"/>
              <a:t>,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dirty="0" err="1"/>
              <a:t>именно</a:t>
            </a:r>
            <a:r>
              <a:rPr lang="en-US" dirty="0"/>
              <a:t> </a:t>
            </a:r>
            <a:r>
              <a:rPr lang="en-US" dirty="0" err="1"/>
              <a:t>Школа</a:t>
            </a:r>
            <a:r>
              <a:rPr lang="en-US" dirty="0"/>
              <a:t> </a:t>
            </a:r>
            <a:r>
              <a:rPr lang="en-US" dirty="0" err="1"/>
              <a:t>бизнеса</a:t>
            </a:r>
            <a:r>
              <a:rPr lang="en-US" dirty="0"/>
              <a:t> </a:t>
            </a:r>
            <a:r>
              <a:rPr lang="en-US" dirty="0" err="1"/>
              <a:t>Гарвардского</a:t>
            </a:r>
            <a:r>
              <a:rPr lang="en-US" dirty="0"/>
              <a:t> </a:t>
            </a:r>
            <a:r>
              <a:rPr lang="en-US" dirty="0" err="1"/>
              <a:t>университета</a:t>
            </a:r>
            <a:r>
              <a:rPr lang="en-US" dirty="0"/>
              <a:t>. </a:t>
            </a:r>
            <a:r>
              <a:rPr lang="en-US" dirty="0" err="1"/>
              <a:t>В</a:t>
            </a:r>
            <a:r>
              <a:rPr lang="en-US" dirty="0"/>
              <a:t> 1910 </a:t>
            </a:r>
            <a:r>
              <a:rPr lang="en-US" dirty="0" err="1"/>
              <a:t>году</a:t>
            </a:r>
            <a:r>
              <a:rPr lang="en-US" dirty="0"/>
              <a:t> </a:t>
            </a:r>
            <a:r>
              <a:rPr lang="en-US" dirty="0" err="1"/>
              <a:t>декан</a:t>
            </a:r>
            <a:r>
              <a:rPr lang="en-US" dirty="0"/>
              <a:t> </a:t>
            </a:r>
            <a:r>
              <a:rPr lang="en-US" dirty="0" err="1"/>
              <a:t>Гарвардской</a:t>
            </a:r>
            <a:r>
              <a:rPr lang="en-US" dirty="0"/>
              <a:t> </a:t>
            </a:r>
            <a:r>
              <a:rPr lang="en-US" dirty="0" err="1"/>
              <a:t>школы</a:t>
            </a:r>
            <a:r>
              <a:rPr lang="en-US" dirty="0"/>
              <a:t> </a:t>
            </a:r>
            <a:r>
              <a:rPr lang="en-US" dirty="0" err="1"/>
              <a:t>бизнеса</a:t>
            </a:r>
            <a:r>
              <a:rPr lang="en-US" dirty="0"/>
              <a:t> </a:t>
            </a:r>
            <a:r>
              <a:rPr lang="en-US" dirty="0" err="1"/>
              <a:t>посоветовал</a:t>
            </a:r>
            <a:r>
              <a:rPr lang="en-US" dirty="0"/>
              <a:t> </a:t>
            </a:r>
            <a:r>
              <a:rPr lang="en-US" dirty="0" err="1"/>
              <a:t>преподавателям</a:t>
            </a:r>
            <a:r>
              <a:rPr lang="en-US" dirty="0"/>
              <a:t> </a:t>
            </a:r>
            <a:r>
              <a:rPr lang="en-US" dirty="0" err="1"/>
              <a:t>ввести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учебный</a:t>
            </a:r>
            <a:r>
              <a:rPr lang="en-US" dirty="0"/>
              <a:t> </a:t>
            </a:r>
            <a:r>
              <a:rPr lang="en-US" dirty="0" err="1"/>
              <a:t>процесс</a:t>
            </a:r>
            <a:r>
              <a:rPr lang="en-US" dirty="0"/>
              <a:t> </a:t>
            </a:r>
            <a:r>
              <a:rPr lang="en-US" dirty="0" err="1"/>
              <a:t>помимо</a:t>
            </a:r>
            <a:r>
              <a:rPr lang="en-US" dirty="0"/>
              <a:t> </a:t>
            </a:r>
            <a:r>
              <a:rPr lang="en-US" dirty="0" err="1"/>
              <a:t>традиционных</a:t>
            </a:r>
            <a:r>
              <a:rPr lang="en-US" dirty="0"/>
              <a:t> </a:t>
            </a:r>
            <a:r>
              <a:rPr lang="en-US" dirty="0" err="1"/>
              <a:t>занятий</a:t>
            </a:r>
            <a:r>
              <a:rPr lang="en-US" dirty="0"/>
              <a:t> — </a:t>
            </a:r>
            <a:r>
              <a:rPr lang="en-US" dirty="0" err="1"/>
              <a:t>лекций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практикумов</a:t>
            </a:r>
            <a:r>
              <a:rPr lang="en-US" dirty="0"/>
              <a:t> — </a:t>
            </a:r>
            <a:r>
              <a:rPr lang="en-US" dirty="0" err="1"/>
              <a:t>дополнительные</a:t>
            </a:r>
            <a:r>
              <a:rPr lang="en-US" dirty="0"/>
              <a:t>, </a:t>
            </a:r>
            <a:r>
              <a:rPr lang="en-US" dirty="0" err="1"/>
              <a:t>проводимые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форме</a:t>
            </a:r>
            <a:r>
              <a:rPr lang="en-US" dirty="0"/>
              <a:t> </a:t>
            </a:r>
            <a:r>
              <a:rPr lang="en-US" dirty="0" err="1"/>
              <a:t>дискуссии</a:t>
            </a:r>
            <a:r>
              <a:rPr lang="en-US" dirty="0"/>
              <a:t> </a:t>
            </a:r>
            <a:r>
              <a:rPr lang="en-US" dirty="0" err="1"/>
              <a:t>со</a:t>
            </a:r>
            <a:r>
              <a:rPr lang="en-US" dirty="0"/>
              <a:t> </a:t>
            </a:r>
            <a:r>
              <a:rPr lang="en-US" dirty="0" err="1"/>
              <a:t>студентами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15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 кейс-метода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Кейс-метод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— </a:t>
            </a:r>
            <a:r>
              <a:rPr lang="en-US" dirty="0" err="1"/>
              <a:t>это</a:t>
            </a:r>
            <a:r>
              <a:rPr lang="en-US" dirty="0"/>
              <a:t> </a:t>
            </a:r>
            <a:r>
              <a:rPr lang="en-US" dirty="0" err="1"/>
              <a:t>метод</a:t>
            </a:r>
            <a:r>
              <a:rPr lang="en-US" dirty="0"/>
              <a:t> </a:t>
            </a:r>
            <a:r>
              <a:rPr lang="en-US" dirty="0" err="1"/>
              <a:t>активного</a:t>
            </a:r>
            <a:r>
              <a:rPr lang="en-US" dirty="0"/>
              <a:t> </a:t>
            </a:r>
            <a:r>
              <a:rPr lang="en-US" dirty="0" err="1"/>
              <a:t>обучения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основе</a:t>
            </a:r>
            <a:r>
              <a:rPr lang="en-US" dirty="0"/>
              <a:t> </a:t>
            </a:r>
            <a:r>
              <a:rPr lang="en-US" dirty="0" err="1"/>
              <a:t>реальных</a:t>
            </a:r>
            <a:r>
              <a:rPr lang="en-US" dirty="0"/>
              <a:t> </a:t>
            </a:r>
            <a:r>
              <a:rPr lang="en-US" dirty="0" err="1"/>
              <a:t>ситуаций</a:t>
            </a:r>
            <a:r>
              <a:rPr lang="en-US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en-US" dirty="0" err="1" smtClean="0"/>
              <a:t>В</a:t>
            </a:r>
            <a:r>
              <a:rPr lang="en-US" dirty="0" smtClean="0"/>
              <a:t> </a:t>
            </a:r>
            <a:r>
              <a:rPr lang="en-US" dirty="0" err="1"/>
              <a:t>переводе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английского</a:t>
            </a:r>
            <a:r>
              <a:rPr lang="en-US" dirty="0"/>
              <a:t> </a:t>
            </a:r>
            <a:r>
              <a:rPr lang="en-US" dirty="0" err="1"/>
              <a:t>языка</a:t>
            </a:r>
            <a:r>
              <a:rPr lang="en-US" dirty="0"/>
              <a:t> case — </a:t>
            </a:r>
            <a:r>
              <a:rPr lang="en-US" dirty="0" err="1"/>
              <a:t>случай</a:t>
            </a:r>
            <a:r>
              <a:rPr lang="en-US" dirty="0"/>
              <a:t>, </a:t>
            </a:r>
            <a:r>
              <a:rPr lang="en-US" dirty="0" err="1"/>
              <a:t>а</a:t>
            </a:r>
            <a:r>
              <a:rPr lang="en-US" dirty="0"/>
              <a:t> case study — </a:t>
            </a:r>
            <a:r>
              <a:rPr lang="en-US" dirty="0" err="1"/>
              <a:t>это</a:t>
            </a:r>
            <a:r>
              <a:rPr lang="en-US" dirty="0"/>
              <a:t> </a:t>
            </a:r>
            <a:r>
              <a:rPr lang="en-US" dirty="0" err="1"/>
              <a:t>обучающий</a:t>
            </a:r>
            <a:r>
              <a:rPr lang="en-US" dirty="0"/>
              <a:t> </a:t>
            </a:r>
            <a:r>
              <a:rPr lang="en-US" dirty="0" err="1"/>
              <a:t>случай</a:t>
            </a:r>
            <a:r>
              <a:rPr lang="en-US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en-US" dirty="0" err="1" smtClean="0"/>
              <a:t>Суть</a:t>
            </a:r>
            <a:r>
              <a:rPr lang="en-US" dirty="0" smtClean="0"/>
              <a:t> </a:t>
            </a:r>
            <a:r>
              <a:rPr lang="en-US" dirty="0" err="1" smtClean="0"/>
              <a:t>метода</a:t>
            </a:r>
            <a:r>
              <a:rPr lang="en-US" dirty="0" smtClean="0"/>
              <a:t> </a:t>
            </a:r>
            <a:r>
              <a:rPr lang="en-US" dirty="0"/>
              <a:t>case-study </a:t>
            </a:r>
            <a:r>
              <a:rPr lang="en-US" dirty="0" err="1"/>
              <a:t>заключается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u="sng" dirty="0" err="1"/>
              <a:t>использовании</a:t>
            </a:r>
            <a:r>
              <a:rPr lang="en-US" u="sng" dirty="0"/>
              <a:t> </a:t>
            </a:r>
            <a:r>
              <a:rPr lang="en-US" u="sng" dirty="0" err="1"/>
              <a:t>при</a:t>
            </a:r>
            <a:r>
              <a:rPr lang="en-US" u="sng" dirty="0"/>
              <a:t> </a:t>
            </a:r>
            <a:r>
              <a:rPr lang="en-US" u="sng" dirty="0" err="1"/>
              <a:t>организации</a:t>
            </a:r>
            <a:r>
              <a:rPr lang="en-US" u="sng" dirty="0"/>
              <a:t> </a:t>
            </a:r>
            <a:r>
              <a:rPr lang="en-US" u="sng" dirty="0" err="1"/>
              <a:t>процесса</a:t>
            </a:r>
            <a:r>
              <a:rPr lang="en-US" u="sng" dirty="0"/>
              <a:t> </a:t>
            </a:r>
            <a:r>
              <a:rPr lang="en-US" u="sng" dirty="0" err="1"/>
              <a:t>обучения</a:t>
            </a:r>
            <a:r>
              <a:rPr lang="en-US" u="sng" dirty="0"/>
              <a:t> </a:t>
            </a:r>
            <a:r>
              <a:rPr lang="en-US" u="sng" dirty="0" err="1"/>
              <a:t>конкретных</a:t>
            </a:r>
            <a:r>
              <a:rPr lang="en-US" u="sng" dirty="0"/>
              <a:t> </a:t>
            </a:r>
            <a:r>
              <a:rPr lang="en-US" u="sng" dirty="0" err="1"/>
              <a:t>учебных</a:t>
            </a:r>
            <a:r>
              <a:rPr lang="en-US" u="sng" dirty="0"/>
              <a:t> </a:t>
            </a:r>
            <a:r>
              <a:rPr lang="en-US" u="sng" dirty="0" err="1"/>
              <a:t>ситуаций</a:t>
            </a:r>
            <a:r>
              <a:rPr lang="en-US" u="sng" dirty="0"/>
              <a:t>,</a:t>
            </a:r>
            <a:r>
              <a:rPr lang="en-US" dirty="0"/>
              <a:t> </a:t>
            </a:r>
            <a:r>
              <a:rPr lang="en-US" dirty="0" err="1"/>
              <a:t>описаний</a:t>
            </a:r>
            <a:r>
              <a:rPr lang="en-US" dirty="0"/>
              <a:t> </a:t>
            </a:r>
            <a:r>
              <a:rPr lang="en-US" dirty="0" err="1"/>
              <a:t>определенных</a:t>
            </a:r>
            <a:r>
              <a:rPr lang="en-US" dirty="0"/>
              <a:t> </a:t>
            </a:r>
            <a:r>
              <a:rPr lang="en-US" dirty="0" err="1"/>
              <a:t>условий</a:t>
            </a:r>
            <a:r>
              <a:rPr lang="en-US" dirty="0"/>
              <a:t>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жизни</a:t>
            </a:r>
            <a:r>
              <a:rPr lang="en-US" dirty="0"/>
              <a:t> </a:t>
            </a:r>
            <a:r>
              <a:rPr lang="en-US" dirty="0" err="1"/>
              <a:t>организации</a:t>
            </a:r>
            <a:r>
              <a:rPr lang="en-US" dirty="0"/>
              <a:t>, </a:t>
            </a:r>
            <a:r>
              <a:rPr lang="en-US" dirty="0" err="1"/>
              <a:t>группы</a:t>
            </a:r>
            <a:r>
              <a:rPr lang="en-US" dirty="0"/>
              <a:t> </a:t>
            </a:r>
            <a:r>
              <a:rPr lang="en-US" dirty="0" err="1"/>
              <a:t>людей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отдельных</a:t>
            </a:r>
            <a:r>
              <a:rPr lang="en-US" dirty="0"/>
              <a:t> </a:t>
            </a:r>
            <a:r>
              <a:rPr lang="en-US" dirty="0" err="1"/>
              <a:t>индивидуумов</a:t>
            </a:r>
            <a:r>
              <a:rPr lang="en-US" dirty="0"/>
              <a:t>, </a:t>
            </a:r>
            <a:r>
              <a:rPr lang="en-US" dirty="0" err="1"/>
              <a:t>ориентирующих</a:t>
            </a:r>
            <a:r>
              <a:rPr lang="en-US" dirty="0"/>
              <a:t> </a:t>
            </a:r>
            <a:r>
              <a:rPr lang="en-US" dirty="0" err="1"/>
              <a:t>обучающихся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формулирование</a:t>
            </a:r>
            <a:r>
              <a:rPr lang="en-US" dirty="0"/>
              <a:t> </a:t>
            </a:r>
            <a:r>
              <a:rPr lang="en-US" dirty="0" err="1"/>
              <a:t>проблемы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поиск</a:t>
            </a:r>
            <a:r>
              <a:rPr lang="en-US" dirty="0"/>
              <a:t> </a:t>
            </a:r>
            <a:r>
              <a:rPr lang="en-US" dirty="0" err="1"/>
              <a:t>вариантов</a:t>
            </a:r>
            <a:r>
              <a:rPr lang="en-US" dirty="0"/>
              <a:t> </a:t>
            </a:r>
            <a:r>
              <a:rPr lang="en-US" dirty="0" err="1"/>
              <a:t>ее</a:t>
            </a:r>
            <a:r>
              <a:rPr lang="en-US" dirty="0"/>
              <a:t> </a:t>
            </a:r>
            <a:r>
              <a:rPr lang="en-US" dirty="0" err="1"/>
              <a:t>решения</a:t>
            </a:r>
            <a:r>
              <a:rPr lang="en-US" dirty="0"/>
              <a:t> </a:t>
            </a:r>
            <a:r>
              <a:rPr lang="en-US" u="sng" dirty="0" err="1"/>
              <a:t>с</a:t>
            </a:r>
            <a:r>
              <a:rPr lang="en-US" u="sng" dirty="0"/>
              <a:t> </a:t>
            </a:r>
            <a:r>
              <a:rPr lang="en-US" u="sng" dirty="0" err="1"/>
              <a:t>последующим</a:t>
            </a:r>
            <a:r>
              <a:rPr lang="en-US" u="sng" dirty="0"/>
              <a:t> </a:t>
            </a:r>
            <a:r>
              <a:rPr lang="en-US" u="sng" dirty="0" err="1"/>
              <a:t>разбором</a:t>
            </a:r>
            <a:r>
              <a:rPr lang="en-US" u="sng" dirty="0"/>
              <a:t> </a:t>
            </a:r>
            <a:r>
              <a:rPr lang="en-US" u="sng" dirty="0" err="1"/>
              <a:t>на</a:t>
            </a:r>
            <a:r>
              <a:rPr lang="en-US" u="sng" dirty="0"/>
              <a:t> </a:t>
            </a:r>
            <a:r>
              <a:rPr lang="en-US" u="sng" dirty="0" err="1"/>
              <a:t>учебных</a:t>
            </a:r>
            <a:r>
              <a:rPr lang="en-US" u="sng" dirty="0"/>
              <a:t> </a:t>
            </a:r>
            <a:r>
              <a:rPr lang="en-US" u="sng" dirty="0" err="1"/>
              <a:t>занятиях</a:t>
            </a:r>
            <a:r>
              <a:rPr lang="en-US" u="sng" dirty="0"/>
              <a:t>.</a:t>
            </a:r>
            <a:r>
              <a:rPr lang="ru-RU" u="sng" dirty="0" smtClean="0">
                <a:effectLst/>
              </a:rPr>
              <a:t> 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2941679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Виды кейсов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 err="1"/>
              <a:t>Различаются</a:t>
            </a:r>
            <a:r>
              <a:rPr lang="en-US" u="sng" dirty="0"/>
              <a:t> </a:t>
            </a:r>
            <a:r>
              <a:rPr lang="en-US" u="sng" dirty="0" err="1"/>
              <a:t>следующие</a:t>
            </a:r>
            <a:r>
              <a:rPr lang="en-US" u="sng" dirty="0"/>
              <a:t> </a:t>
            </a:r>
            <a:r>
              <a:rPr lang="en-US" u="sng" dirty="0" err="1"/>
              <a:t>виды</a:t>
            </a:r>
            <a:r>
              <a:rPr lang="en-US" u="sng" dirty="0"/>
              <a:t> </a:t>
            </a:r>
            <a:r>
              <a:rPr lang="en-US" u="sng" dirty="0" err="1"/>
              <a:t>кейсов</a:t>
            </a:r>
            <a:r>
              <a:rPr lang="en-US" u="sng" dirty="0"/>
              <a:t>:</a:t>
            </a:r>
            <a:endParaRPr lang="ru-RU" u="sng" dirty="0"/>
          </a:p>
          <a:p>
            <a:pPr lvl="0"/>
            <a:r>
              <a:rPr lang="ru-RU" dirty="0" smtClean="0">
                <a:solidFill>
                  <a:srgbClr val="FF0000"/>
                </a:solidFill>
              </a:rPr>
              <a:t>П</a:t>
            </a:r>
            <a:r>
              <a:rPr lang="en-US" dirty="0" err="1" smtClean="0">
                <a:solidFill>
                  <a:srgbClr val="FF0000"/>
                </a:solidFill>
              </a:rPr>
              <a:t>рактические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кейсы</a:t>
            </a:r>
            <a:r>
              <a:rPr lang="en-US" dirty="0"/>
              <a:t>. </a:t>
            </a:r>
            <a:r>
              <a:rPr lang="en-US" dirty="0" err="1"/>
              <a:t>Данные</a:t>
            </a:r>
            <a:r>
              <a:rPr lang="en-US" dirty="0"/>
              <a:t> </a:t>
            </a:r>
            <a:r>
              <a:rPr lang="en-US" dirty="0" err="1"/>
              <a:t>кейсы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можно</a:t>
            </a:r>
            <a:r>
              <a:rPr lang="en-US" dirty="0"/>
              <a:t> </a:t>
            </a:r>
            <a:r>
              <a:rPr lang="en-US" dirty="0" err="1"/>
              <a:t>реальнее</a:t>
            </a:r>
            <a:r>
              <a:rPr lang="en-US" dirty="0"/>
              <a:t> </a:t>
            </a:r>
            <a:r>
              <a:rPr lang="en-US" dirty="0" err="1"/>
              <a:t>должны</a:t>
            </a:r>
            <a:r>
              <a:rPr lang="en-US" dirty="0"/>
              <a:t> </a:t>
            </a:r>
            <a:r>
              <a:rPr lang="en-US" dirty="0" err="1"/>
              <a:t>отражать</a:t>
            </a:r>
            <a:r>
              <a:rPr lang="en-US" dirty="0"/>
              <a:t> </a:t>
            </a:r>
            <a:r>
              <a:rPr lang="en-US" dirty="0" err="1"/>
              <a:t>вводимую</a:t>
            </a:r>
            <a:r>
              <a:rPr lang="en-US" dirty="0"/>
              <a:t> </a:t>
            </a:r>
            <a:r>
              <a:rPr lang="en-US" dirty="0" err="1"/>
              <a:t>ситуацию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случай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en-US" dirty="0" err="1" smtClean="0">
                <a:solidFill>
                  <a:srgbClr val="FF0000"/>
                </a:solidFill>
              </a:rPr>
              <a:t>бучающие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кейсы</a:t>
            </a:r>
            <a:r>
              <a:rPr lang="en-US" dirty="0"/>
              <a:t>. </a:t>
            </a:r>
            <a:r>
              <a:rPr lang="en-US" dirty="0" err="1"/>
              <a:t>Основной</a:t>
            </a:r>
            <a:r>
              <a:rPr lang="en-US" dirty="0"/>
              <a:t> </a:t>
            </a:r>
            <a:r>
              <a:rPr lang="en-US" dirty="0" err="1"/>
              <a:t>задачей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выступает</a:t>
            </a:r>
            <a:r>
              <a:rPr lang="en-US" dirty="0"/>
              <a:t> </a:t>
            </a:r>
            <a:r>
              <a:rPr lang="en-US" dirty="0" err="1"/>
              <a:t>обучение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ru-RU" dirty="0" smtClean="0">
                <a:solidFill>
                  <a:srgbClr val="FF0000"/>
                </a:solidFill>
              </a:rPr>
              <a:t>Н</a:t>
            </a:r>
            <a:r>
              <a:rPr lang="en-US" dirty="0" err="1" smtClean="0">
                <a:solidFill>
                  <a:srgbClr val="FF0000"/>
                </a:solidFill>
              </a:rPr>
              <a:t>аучно</a:t>
            </a:r>
            <a:r>
              <a:rPr lang="en-US" dirty="0" err="1">
                <a:solidFill>
                  <a:srgbClr val="FF0000"/>
                </a:solidFill>
              </a:rPr>
              <a:t>-исследовательские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кейсы</a:t>
            </a:r>
            <a:r>
              <a:rPr lang="en-US" dirty="0"/>
              <a:t>,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r>
              <a:rPr lang="en-US" dirty="0" err="1"/>
              <a:t>ориентированы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включение</a:t>
            </a:r>
            <a:r>
              <a:rPr lang="en-US" dirty="0"/>
              <a:t> </a:t>
            </a:r>
            <a:r>
              <a:rPr lang="en-US" dirty="0" err="1"/>
              <a:t>ученика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исследовательскую</a:t>
            </a:r>
            <a:r>
              <a:rPr lang="en-US" dirty="0"/>
              <a:t> </a:t>
            </a:r>
            <a:r>
              <a:rPr lang="en-US" dirty="0" err="1"/>
              <a:t>деятельность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6998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25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Преимущества и риски кейс-технологии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7184"/>
            <a:ext cx="8229600" cy="47085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err="1">
                <a:solidFill>
                  <a:srgbClr val="FF0000"/>
                </a:solidFill>
              </a:rPr>
              <a:t>Во-первых</a:t>
            </a:r>
            <a:r>
              <a:rPr lang="en-US" sz="2400" dirty="0"/>
              <a:t>, </a:t>
            </a:r>
            <a:r>
              <a:rPr lang="en-US" sz="2400" dirty="0" err="1"/>
              <a:t>кейс-метод</a:t>
            </a:r>
            <a:r>
              <a:rPr lang="en-US" sz="2400" dirty="0"/>
              <a:t> </a:t>
            </a:r>
            <a:r>
              <a:rPr lang="en-US" sz="2400" dirty="0" err="1"/>
              <a:t>дает</a:t>
            </a:r>
            <a:r>
              <a:rPr lang="en-US" sz="2400" dirty="0"/>
              <a:t> </a:t>
            </a:r>
            <a:r>
              <a:rPr lang="en-US" sz="2400" dirty="0" err="1"/>
              <a:t>возможность</a:t>
            </a:r>
            <a:r>
              <a:rPr lang="en-US" sz="2400" dirty="0"/>
              <a:t> </a:t>
            </a:r>
            <a:r>
              <a:rPr lang="en-US" sz="2400" dirty="0" err="1"/>
              <a:t>оптимально</a:t>
            </a:r>
            <a:r>
              <a:rPr lang="en-US" sz="2400" dirty="0"/>
              <a:t> </a:t>
            </a:r>
            <a:r>
              <a:rPr lang="en-US" sz="2400" u="sng" dirty="0" err="1"/>
              <a:t>сочетать</a:t>
            </a:r>
            <a:r>
              <a:rPr lang="en-US" sz="2400" u="sng" dirty="0"/>
              <a:t> </a:t>
            </a:r>
            <a:r>
              <a:rPr lang="en-US" sz="2400" u="sng" dirty="0" err="1"/>
              <a:t>теорию</a:t>
            </a:r>
            <a:r>
              <a:rPr lang="en-US" sz="2400" u="sng" dirty="0"/>
              <a:t> </a:t>
            </a:r>
            <a:r>
              <a:rPr lang="en-US" sz="2400" u="sng" dirty="0" err="1"/>
              <a:t>и</a:t>
            </a:r>
            <a:r>
              <a:rPr lang="en-US" sz="2400" u="sng" dirty="0"/>
              <a:t> </a:t>
            </a:r>
            <a:r>
              <a:rPr lang="en-US" sz="2400" u="sng" dirty="0" err="1"/>
              <a:t>практику</a:t>
            </a:r>
            <a:r>
              <a:rPr lang="en-US" sz="2400" dirty="0"/>
              <a:t>, </a:t>
            </a:r>
            <a:r>
              <a:rPr lang="en-US" sz="2400" u="sng" dirty="0" err="1"/>
              <a:t>развивать</a:t>
            </a:r>
            <a:r>
              <a:rPr lang="en-US" sz="2400" u="sng" dirty="0"/>
              <a:t> </a:t>
            </a:r>
            <a:r>
              <a:rPr lang="en-US" sz="2400" u="sng" dirty="0" err="1"/>
              <a:t>навыки</a:t>
            </a:r>
            <a:r>
              <a:rPr lang="en-US" sz="2400" u="sng" dirty="0"/>
              <a:t> </a:t>
            </a:r>
            <a:r>
              <a:rPr lang="en-US" sz="2400" u="sng" dirty="0" err="1"/>
              <a:t>работы</a:t>
            </a:r>
            <a:r>
              <a:rPr lang="en-US" sz="2400" u="sng" dirty="0"/>
              <a:t> </a:t>
            </a:r>
            <a:r>
              <a:rPr lang="en-US" sz="2400" u="sng" dirty="0" err="1"/>
              <a:t>с</a:t>
            </a:r>
            <a:r>
              <a:rPr lang="en-US" sz="2400" u="sng" dirty="0"/>
              <a:t> </a:t>
            </a:r>
            <a:r>
              <a:rPr lang="en-US" sz="2400" u="sng" dirty="0" err="1"/>
              <a:t>разнообразными</a:t>
            </a:r>
            <a:r>
              <a:rPr lang="en-US" sz="2400" u="sng" dirty="0"/>
              <a:t> </a:t>
            </a:r>
            <a:r>
              <a:rPr lang="en-US" sz="2400" u="sng" dirty="0" err="1"/>
              <a:t>источниками</a:t>
            </a:r>
            <a:r>
              <a:rPr lang="en-US" sz="2400" u="sng" dirty="0"/>
              <a:t> </a:t>
            </a:r>
            <a:r>
              <a:rPr lang="en-US" sz="2400" u="sng" dirty="0" err="1"/>
              <a:t>информации</a:t>
            </a:r>
            <a:r>
              <a:rPr lang="en-US" sz="2400" dirty="0"/>
              <a:t>. </a:t>
            </a:r>
            <a:r>
              <a:rPr lang="en-US" sz="2400" dirty="0" err="1"/>
              <a:t>Обучающиеся</a:t>
            </a:r>
            <a:r>
              <a:rPr lang="en-US" sz="2400" dirty="0"/>
              <a:t> </a:t>
            </a:r>
            <a:r>
              <a:rPr lang="en-US" sz="2400" dirty="0" err="1"/>
              <a:t>не</a:t>
            </a:r>
            <a:r>
              <a:rPr lang="en-US" sz="2400" dirty="0"/>
              <a:t> </a:t>
            </a:r>
            <a:r>
              <a:rPr lang="en-US" sz="2400" dirty="0" err="1"/>
              <a:t>получают</a:t>
            </a:r>
            <a:r>
              <a:rPr lang="en-US" sz="2400" dirty="0"/>
              <a:t> </a:t>
            </a:r>
            <a:r>
              <a:rPr lang="en-US" sz="2400" dirty="0" err="1"/>
              <a:t>готовых</a:t>
            </a:r>
            <a:r>
              <a:rPr lang="en-US" sz="2400" dirty="0"/>
              <a:t> </a:t>
            </a:r>
            <a:r>
              <a:rPr lang="en-US" sz="2400" dirty="0" err="1"/>
              <a:t>знаний</a:t>
            </a:r>
            <a:r>
              <a:rPr lang="en-US" sz="2400" dirty="0"/>
              <a:t>, </a:t>
            </a:r>
            <a:r>
              <a:rPr lang="en-US" sz="2400" dirty="0" err="1"/>
              <a:t>а</a:t>
            </a:r>
            <a:r>
              <a:rPr lang="en-US" sz="2400" dirty="0"/>
              <a:t> </a:t>
            </a:r>
            <a:r>
              <a:rPr lang="en-US" sz="2400" dirty="0" err="1"/>
              <a:t>учатся</a:t>
            </a:r>
            <a:r>
              <a:rPr lang="en-US" sz="2400" dirty="0"/>
              <a:t> </a:t>
            </a:r>
            <a:r>
              <a:rPr lang="en-US" sz="2400" dirty="0" err="1"/>
              <a:t>их</a:t>
            </a:r>
            <a:r>
              <a:rPr lang="en-US" sz="2400" dirty="0"/>
              <a:t> </a:t>
            </a:r>
            <a:r>
              <a:rPr lang="en-US" sz="2400" dirty="0" err="1"/>
              <a:t>добывать</a:t>
            </a:r>
            <a:r>
              <a:rPr lang="en-US" sz="2400" dirty="0"/>
              <a:t> </a:t>
            </a:r>
            <a:r>
              <a:rPr lang="en-US" sz="2400" dirty="0" err="1"/>
              <a:t>самостоятельно</a:t>
            </a:r>
            <a:r>
              <a:rPr lang="en-US" sz="2400" dirty="0"/>
              <a:t>, </a:t>
            </a:r>
            <a:r>
              <a:rPr lang="en-US" sz="2400" dirty="0" err="1"/>
              <a:t>принятые</a:t>
            </a:r>
            <a:r>
              <a:rPr lang="en-US" sz="2400" dirty="0"/>
              <a:t> </a:t>
            </a:r>
            <a:r>
              <a:rPr lang="en-US" sz="2400" dirty="0" err="1"/>
              <a:t>решения</a:t>
            </a:r>
            <a:r>
              <a:rPr lang="en-US" sz="2400" dirty="0"/>
              <a:t> 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жизненной</a:t>
            </a:r>
            <a:r>
              <a:rPr lang="en-US" sz="2400" dirty="0"/>
              <a:t> </a:t>
            </a:r>
            <a:r>
              <a:rPr lang="en-US" sz="2400" dirty="0" err="1"/>
              <a:t>ситуации</a:t>
            </a:r>
            <a:r>
              <a:rPr lang="en-US" sz="2400" dirty="0"/>
              <a:t> </a:t>
            </a:r>
            <a:r>
              <a:rPr lang="en-US" sz="2400" dirty="0" err="1"/>
              <a:t>быстрее</a:t>
            </a:r>
            <a:r>
              <a:rPr lang="en-US" sz="2400" dirty="0"/>
              <a:t> </a:t>
            </a:r>
            <a:r>
              <a:rPr lang="en-US" sz="2400" dirty="0" err="1"/>
              <a:t>запоминаются</a:t>
            </a:r>
            <a:r>
              <a:rPr lang="en-US" sz="2400" dirty="0"/>
              <a:t>, </a:t>
            </a:r>
            <a:r>
              <a:rPr lang="en-US" sz="2400" dirty="0" err="1"/>
              <a:t>чем</a:t>
            </a:r>
            <a:r>
              <a:rPr lang="en-US" sz="2400" dirty="0"/>
              <a:t> </a:t>
            </a:r>
            <a:r>
              <a:rPr lang="en-US" sz="2400" dirty="0" err="1"/>
              <a:t>заучивание</a:t>
            </a:r>
            <a:r>
              <a:rPr lang="en-US" sz="2400" dirty="0"/>
              <a:t> </a:t>
            </a:r>
            <a:r>
              <a:rPr lang="en-US" sz="2400" dirty="0" err="1"/>
              <a:t>правил</a:t>
            </a:r>
            <a:r>
              <a:rPr lang="en-US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r>
              <a:rPr lang="en-US" sz="2400" dirty="0" err="1" smtClean="0">
                <a:solidFill>
                  <a:srgbClr val="FF0000"/>
                </a:solidFill>
              </a:rPr>
              <a:t>Во</a:t>
            </a:r>
            <a:r>
              <a:rPr lang="en-US" sz="2400" dirty="0" err="1">
                <a:solidFill>
                  <a:srgbClr val="FF0000"/>
                </a:solidFill>
              </a:rPr>
              <a:t>-вторых</a:t>
            </a:r>
            <a:r>
              <a:rPr lang="en-US" sz="2400" dirty="0"/>
              <a:t>, </a:t>
            </a:r>
            <a:r>
              <a:rPr lang="en-US" sz="2400" dirty="0" err="1"/>
              <a:t>процесс</a:t>
            </a:r>
            <a:r>
              <a:rPr lang="en-US" sz="2400" dirty="0"/>
              <a:t> </a:t>
            </a:r>
            <a:r>
              <a:rPr lang="en-US" sz="2400" dirty="0" err="1"/>
              <a:t>решения</a:t>
            </a:r>
            <a:r>
              <a:rPr lang="en-US" sz="2400" dirty="0"/>
              <a:t> </a:t>
            </a:r>
            <a:r>
              <a:rPr lang="en-US" sz="2400" dirty="0" err="1"/>
              <a:t>проблемы</a:t>
            </a:r>
            <a:r>
              <a:rPr lang="en-US" sz="2400" dirty="0"/>
              <a:t>, </a:t>
            </a:r>
            <a:r>
              <a:rPr lang="en-US" sz="2400" dirty="0" err="1"/>
              <a:t>изложенной</a:t>
            </a:r>
            <a:r>
              <a:rPr lang="en-US" sz="2400" dirty="0"/>
              <a:t> 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кейсе</a:t>
            </a:r>
            <a:r>
              <a:rPr lang="en-US" sz="2400" dirty="0"/>
              <a:t>, — </a:t>
            </a:r>
            <a:r>
              <a:rPr lang="en-US" sz="2400" u="sng" dirty="0" err="1"/>
              <a:t>это</a:t>
            </a:r>
            <a:r>
              <a:rPr lang="en-US" sz="2400" u="sng" dirty="0"/>
              <a:t> </a:t>
            </a:r>
            <a:r>
              <a:rPr lang="en-US" sz="2400" u="sng" dirty="0" err="1"/>
              <a:t>творческий</a:t>
            </a:r>
            <a:r>
              <a:rPr lang="en-US" sz="2400" u="sng" dirty="0"/>
              <a:t> </a:t>
            </a:r>
            <a:r>
              <a:rPr lang="en-US" sz="2400" u="sng" dirty="0" err="1"/>
              <a:t>процесс</a:t>
            </a:r>
            <a:r>
              <a:rPr lang="en-US" sz="2400" u="sng" dirty="0"/>
              <a:t> </a:t>
            </a:r>
            <a:r>
              <a:rPr lang="en-US" sz="2400" u="sng" dirty="0" err="1"/>
              <a:t>познания</a:t>
            </a:r>
            <a:r>
              <a:rPr lang="en-US" sz="2400" dirty="0"/>
              <a:t>, </a:t>
            </a:r>
            <a:r>
              <a:rPr lang="en-US" sz="2400" dirty="0" err="1"/>
              <a:t>который</a:t>
            </a:r>
            <a:r>
              <a:rPr lang="en-US" sz="2400" dirty="0"/>
              <a:t> </a:t>
            </a:r>
            <a:r>
              <a:rPr lang="en-US" sz="2400" dirty="0" err="1"/>
              <a:t>подразумевает</a:t>
            </a:r>
            <a:r>
              <a:rPr lang="en-US" sz="2400" dirty="0"/>
              <a:t> </a:t>
            </a:r>
            <a:r>
              <a:rPr lang="en-US" sz="2400" u="sng" dirty="0" err="1"/>
              <a:t>коллективный</a:t>
            </a:r>
            <a:r>
              <a:rPr lang="en-US" sz="2400" u="sng" dirty="0"/>
              <a:t> </a:t>
            </a:r>
            <a:r>
              <a:rPr lang="en-US" sz="2400" u="sng" dirty="0" err="1"/>
              <a:t>характер</a:t>
            </a:r>
            <a:r>
              <a:rPr lang="en-US" sz="2400" u="sng" dirty="0"/>
              <a:t> </a:t>
            </a:r>
            <a:r>
              <a:rPr lang="en-US" sz="2400" u="sng" dirty="0" err="1"/>
              <a:t>познавательной</a:t>
            </a:r>
            <a:r>
              <a:rPr lang="en-US" sz="2400" u="sng" dirty="0"/>
              <a:t> </a:t>
            </a:r>
            <a:r>
              <a:rPr lang="en-US" sz="2400" u="sng" dirty="0" err="1"/>
              <a:t>деятельности</a:t>
            </a:r>
            <a:r>
              <a:rPr lang="en-US" sz="2400" u="sng" dirty="0"/>
              <a:t>. </a:t>
            </a:r>
            <a:r>
              <a:rPr lang="en-US" sz="2400" dirty="0" err="1"/>
              <a:t>Следовательно</a:t>
            </a:r>
            <a:r>
              <a:rPr lang="en-US" sz="2400" dirty="0"/>
              <a:t>, </a:t>
            </a:r>
            <a:r>
              <a:rPr lang="en-US" sz="2400" dirty="0" err="1"/>
              <a:t>обучающиеся</a:t>
            </a:r>
            <a:r>
              <a:rPr lang="en-US" sz="2400" dirty="0"/>
              <a:t> </a:t>
            </a:r>
            <a:r>
              <a:rPr lang="en-US" sz="2400" dirty="0" err="1"/>
              <a:t>учатся</a:t>
            </a:r>
            <a:r>
              <a:rPr lang="en-US" sz="2400" dirty="0"/>
              <a:t> </a:t>
            </a:r>
            <a:r>
              <a:rPr lang="en-US" sz="2400" dirty="0" err="1"/>
              <a:t>соблюдать</a:t>
            </a:r>
            <a:r>
              <a:rPr lang="en-US" sz="2400" dirty="0"/>
              <a:t> </a:t>
            </a:r>
            <a:r>
              <a:rPr lang="en-US" sz="2400" dirty="0" err="1"/>
              <a:t>правила</a:t>
            </a:r>
            <a:r>
              <a:rPr lang="en-US" sz="2400" dirty="0"/>
              <a:t> </a:t>
            </a:r>
            <a:r>
              <a:rPr lang="en-US" sz="2400" dirty="0" err="1"/>
              <a:t>общения</a:t>
            </a:r>
            <a:r>
              <a:rPr lang="en-US" sz="2400" dirty="0"/>
              <a:t>: </a:t>
            </a:r>
            <a:r>
              <a:rPr lang="en-US" sz="2300" dirty="0" err="1"/>
              <a:t>работать</a:t>
            </a:r>
            <a:r>
              <a:rPr lang="en-US" sz="2400" dirty="0"/>
              <a:t> 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группах</a:t>
            </a:r>
            <a:r>
              <a:rPr lang="en-US" sz="2400" dirty="0"/>
              <a:t>, </a:t>
            </a:r>
            <a:r>
              <a:rPr lang="en-US" sz="2400" dirty="0" err="1"/>
              <a:t>слушать</a:t>
            </a:r>
            <a:r>
              <a:rPr lang="en-US" sz="2400" dirty="0"/>
              <a:t> </a:t>
            </a:r>
            <a:r>
              <a:rPr lang="en-US" sz="2400" dirty="0" err="1"/>
              <a:t>собеседников</a:t>
            </a:r>
            <a:r>
              <a:rPr lang="en-US" sz="2400" dirty="0"/>
              <a:t>, </a:t>
            </a:r>
            <a:r>
              <a:rPr lang="en-US" sz="2400" dirty="0" err="1"/>
              <a:t>аргументировать</a:t>
            </a:r>
            <a:r>
              <a:rPr lang="en-US" sz="2400" dirty="0"/>
              <a:t> </a:t>
            </a:r>
            <a:r>
              <a:rPr lang="en-US" sz="2400" dirty="0" err="1"/>
              <a:t>свою</a:t>
            </a:r>
            <a:r>
              <a:rPr lang="en-US" sz="2400" dirty="0"/>
              <a:t> </a:t>
            </a:r>
            <a:r>
              <a:rPr lang="en-US" sz="2400" dirty="0" err="1"/>
              <a:t>точку</a:t>
            </a:r>
            <a:r>
              <a:rPr lang="en-US" sz="2400" dirty="0"/>
              <a:t> </a:t>
            </a:r>
            <a:r>
              <a:rPr lang="en-US" sz="2400" dirty="0" err="1"/>
              <a:t>зрения</a:t>
            </a:r>
            <a:r>
              <a:rPr lang="en-US" sz="2400" dirty="0"/>
              <a:t>, </a:t>
            </a:r>
            <a:r>
              <a:rPr lang="en-US" sz="2400" dirty="0" err="1"/>
              <a:t>выстроив</a:t>
            </a:r>
            <a:r>
              <a:rPr lang="en-US" sz="2400" dirty="0"/>
              <a:t> </a:t>
            </a:r>
            <a:r>
              <a:rPr lang="en-US" sz="2400" dirty="0" err="1"/>
              <a:t>логические</a:t>
            </a:r>
            <a:r>
              <a:rPr lang="en-US" sz="2400" dirty="0"/>
              <a:t> </a:t>
            </a:r>
            <a:r>
              <a:rPr lang="en-US" sz="2400" dirty="0" err="1"/>
              <a:t>схемы</a:t>
            </a:r>
            <a:r>
              <a:rPr lang="en-US" sz="2400" dirty="0"/>
              <a:t> </a:t>
            </a:r>
            <a:r>
              <a:rPr lang="en-US" sz="2400" dirty="0" err="1"/>
              <a:t>решения</a:t>
            </a:r>
            <a:r>
              <a:rPr lang="en-US" sz="2400" dirty="0"/>
              <a:t> </a:t>
            </a:r>
            <a:r>
              <a:rPr lang="en-US" sz="2400" dirty="0" err="1"/>
              <a:t>проблемы</a:t>
            </a:r>
            <a:r>
              <a:rPr lang="en-US" sz="2400" dirty="0"/>
              <a:t>, </a:t>
            </a:r>
            <a:r>
              <a:rPr lang="en-US" sz="2400" dirty="0" err="1"/>
              <a:t>имеющей</a:t>
            </a:r>
            <a:r>
              <a:rPr lang="en-US" sz="2400" dirty="0"/>
              <a:t> </a:t>
            </a:r>
            <a:r>
              <a:rPr lang="en-US" sz="2400" dirty="0" err="1"/>
              <a:t>неоднозначное</a:t>
            </a:r>
            <a:r>
              <a:rPr lang="en-US" sz="2400" dirty="0"/>
              <a:t> </a:t>
            </a:r>
            <a:r>
              <a:rPr lang="en-US" sz="2400" dirty="0" err="1"/>
              <a:t>решение</a:t>
            </a:r>
            <a:r>
              <a:rPr lang="en-US" sz="2400" dirty="0"/>
              <a:t>.</a:t>
            </a:r>
            <a:r>
              <a:rPr lang="ru-RU" sz="2400" dirty="0" smtClean="0">
                <a:effectLst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85828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100-балльная система оценки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получения</a:t>
            </a:r>
            <a:r>
              <a:rPr lang="en-US" dirty="0"/>
              <a:t> </a:t>
            </a:r>
            <a:r>
              <a:rPr lang="en-US" dirty="0" err="1"/>
              <a:t>итоговой</a:t>
            </a:r>
            <a:r>
              <a:rPr lang="en-US" dirty="0"/>
              <a:t> «5» </a:t>
            </a:r>
            <a:r>
              <a:rPr lang="en-US" dirty="0" err="1"/>
              <a:t>обучающимся</a:t>
            </a:r>
            <a:r>
              <a:rPr lang="en-US" dirty="0"/>
              <a:t> </a:t>
            </a:r>
            <a:r>
              <a:rPr lang="en-US" dirty="0" err="1"/>
              <a:t>необходимо</a:t>
            </a:r>
            <a:r>
              <a:rPr lang="en-US" dirty="0"/>
              <a:t> </a:t>
            </a:r>
            <a:r>
              <a:rPr lang="en-US" dirty="0" err="1"/>
              <a:t>набрать</a:t>
            </a:r>
            <a:r>
              <a:rPr lang="en-US" dirty="0"/>
              <a:t> 100–85 </a:t>
            </a:r>
            <a:r>
              <a:rPr lang="en-US" dirty="0" err="1"/>
              <a:t>баллов</a:t>
            </a:r>
            <a:r>
              <a:rPr lang="en-US" dirty="0"/>
              <a:t>, </a:t>
            </a:r>
            <a:endParaRPr lang="ru-RU" dirty="0" smtClean="0"/>
          </a:p>
          <a:p>
            <a:r>
              <a:rPr lang="en-US" dirty="0" err="1" smtClean="0"/>
              <a:t>для</a:t>
            </a:r>
            <a:r>
              <a:rPr lang="en-US" dirty="0" smtClean="0"/>
              <a:t> </a:t>
            </a:r>
            <a:r>
              <a:rPr lang="en-US" dirty="0" err="1"/>
              <a:t>получения</a:t>
            </a:r>
            <a:r>
              <a:rPr lang="en-US" dirty="0"/>
              <a:t> «4» — 84–70 </a:t>
            </a:r>
            <a:r>
              <a:rPr lang="en-US" dirty="0" err="1"/>
              <a:t>баллов</a:t>
            </a:r>
            <a:r>
              <a:rPr lang="en-US" dirty="0"/>
              <a:t>, </a:t>
            </a:r>
            <a:endParaRPr lang="ru-RU" dirty="0" smtClean="0"/>
          </a:p>
          <a:p>
            <a:r>
              <a:rPr lang="en-US" dirty="0" err="1" smtClean="0"/>
              <a:t>а</a:t>
            </a:r>
            <a:r>
              <a:rPr lang="en-US" dirty="0" smtClean="0"/>
              <a:t> </a:t>
            </a:r>
            <a:r>
              <a:rPr lang="en-US" dirty="0"/>
              <a:t>«3» </a:t>
            </a:r>
            <a:r>
              <a:rPr lang="en-US" dirty="0" err="1"/>
              <a:t>обучающийся</a:t>
            </a:r>
            <a:r>
              <a:rPr lang="en-US" dirty="0"/>
              <a:t> </a:t>
            </a:r>
            <a:r>
              <a:rPr lang="en-US" dirty="0" err="1"/>
              <a:t>получает</a:t>
            </a:r>
            <a:r>
              <a:rPr lang="en-US" dirty="0"/>
              <a:t>,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dirty="0" err="1"/>
              <a:t>набирает</a:t>
            </a:r>
            <a:r>
              <a:rPr lang="en-US" dirty="0"/>
              <a:t> </a:t>
            </a:r>
            <a:r>
              <a:rPr lang="en-US" dirty="0" err="1"/>
              <a:t>менее</a:t>
            </a:r>
            <a:r>
              <a:rPr lang="en-US" dirty="0"/>
              <a:t> 70 </a:t>
            </a:r>
            <a:r>
              <a:rPr lang="en-US" dirty="0" err="1"/>
              <a:t>баллов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105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Критерии оценивания кейса: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.Языковые умения и навыки (употребление ЛЕ по теме, умение аргументировать и делать выводы, использование языковых клише, грамотность речи).</a:t>
            </a:r>
          </a:p>
          <a:p>
            <a:r>
              <a:rPr lang="ru-RU" dirty="0"/>
              <a:t>2.Содержание (раскрытие темы, умение отвечать на вопросы и задавать их аргументировать свой ответ).</a:t>
            </a:r>
          </a:p>
          <a:p>
            <a:r>
              <a:rPr lang="ru-RU" dirty="0"/>
              <a:t>3.Организационные умения и навыки (соблюдение регламента, активность, общение только на английском языке)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2425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Этапы осуществления кейс-метода и цели каждого этапа: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778763"/>
              </p:ext>
            </p:extLst>
          </p:nvPr>
        </p:nvGraphicFramePr>
        <p:xfrm>
          <a:off x="457200" y="1837163"/>
          <a:ext cx="8229600" cy="4498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630"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600" b="1" spc="0" dirty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этап</a:t>
                      </a:r>
                      <a:endParaRPr lang="ru-RU" sz="1600" b="1" spc="275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600" b="1" spc="0" dirty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цель</a:t>
                      </a:r>
                      <a:endParaRPr lang="ru-RU" sz="1600" b="1" spc="275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63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 dirty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1. Знакомство с конкретным случаем</a:t>
                      </a:r>
                      <a:endParaRPr lang="ru-RU" sz="1100" b="1" spc="275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1. Понимание проблемной ситуации, принятия решения</a:t>
                      </a:r>
                      <a:endParaRPr lang="ru-RU" sz="1100" b="1" spc="275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63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 dirty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2. Поиск: оценка информации, полученной из материалов задания, и самостоятельно привлеченной</a:t>
                      </a:r>
                      <a:endParaRPr lang="ru-RU" sz="1100" b="1" spc="275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2. Научиться добывать информацию, необходимую для поиска решения и оценивать ее</a:t>
                      </a:r>
                      <a:endParaRPr lang="ru-RU" sz="1100" b="1" spc="275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63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3. Обсуждение: обсуждение возможностей альтернативных решений</a:t>
                      </a:r>
                      <a:endParaRPr lang="ru-RU" sz="1100" b="1" spc="275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 dirty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3. Развитие альтернативного решения</a:t>
                      </a:r>
                      <a:endParaRPr lang="ru-RU" sz="1100" b="1" spc="275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263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4. Резолюция: нахождение решения в группах</a:t>
                      </a:r>
                      <a:endParaRPr lang="ru-RU" sz="1100" b="1" spc="275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 dirty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4. Сопоставление и оценка вариантов решения.</a:t>
                      </a:r>
                      <a:endParaRPr lang="ru-RU" sz="1100" b="1" spc="275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263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5. Диспут: отдельные группы защищают свое решение</a:t>
                      </a:r>
                      <a:endParaRPr lang="ru-RU" sz="1100" b="1" spc="275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 dirty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5. Аргументированная защита решений.</a:t>
                      </a:r>
                      <a:endParaRPr lang="ru-RU" sz="1100" b="1" spc="275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263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6. Сопоставление итогов: сравнение решений, принятых в группах</a:t>
                      </a:r>
                      <a:endParaRPr lang="ru-RU" sz="1100" b="1" spc="275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100" b="1" spc="0" dirty="0">
                          <a:solidFill>
                            <a:srgbClr val="333333"/>
                          </a:solidFill>
                          <a:effectLst/>
                          <a:latin typeface="Helvetica Neue"/>
                          <a:ea typeface="ＭＳ 明朝"/>
                        </a:rPr>
                        <a:t>6. Оценить взаимосвязь интересов, в которых находятся отдельные решения</a:t>
                      </a:r>
                      <a:endParaRPr lang="ru-RU" sz="1100" b="1" spc="275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ＭＳ 明朝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808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Кейс-метод на занятиях изучения иностранного языка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Кейс-метод</a:t>
            </a:r>
            <a:r>
              <a:rPr lang="en-US" dirty="0"/>
              <a:t> </a:t>
            </a:r>
            <a:r>
              <a:rPr lang="en-US" dirty="0" err="1"/>
              <a:t>может</a:t>
            </a:r>
            <a:r>
              <a:rPr lang="en-US" dirty="0"/>
              <a:t> </a:t>
            </a:r>
            <a:r>
              <a:rPr lang="en-US" dirty="0" err="1"/>
              <a:t>быть</a:t>
            </a:r>
            <a:r>
              <a:rPr lang="en-US" dirty="0"/>
              <a:t> </a:t>
            </a:r>
            <a:r>
              <a:rPr lang="en-US" dirty="0" err="1"/>
              <a:t>успешно</a:t>
            </a:r>
            <a:r>
              <a:rPr lang="en-US" dirty="0"/>
              <a:t> </a:t>
            </a:r>
            <a:r>
              <a:rPr lang="en-US" dirty="0" err="1"/>
              <a:t>использован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занятиях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иностранному</a:t>
            </a:r>
            <a:r>
              <a:rPr lang="en-US" dirty="0"/>
              <a:t> </a:t>
            </a:r>
            <a:r>
              <a:rPr lang="en-US" dirty="0" err="1"/>
              <a:t>языку</a:t>
            </a:r>
            <a:r>
              <a:rPr lang="en-US" dirty="0"/>
              <a:t>, </a:t>
            </a:r>
            <a:r>
              <a:rPr lang="en-US" dirty="0" err="1"/>
              <a:t>поскольку</a:t>
            </a:r>
            <a:r>
              <a:rPr lang="en-US" dirty="0"/>
              <a:t> </a:t>
            </a:r>
            <a:r>
              <a:rPr lang="en-US" dirty="0" err="1"/>
              <a:t>данный</a:t>
            </a:r>
            <a:r>
              <a:rPr lang="en-US" dirty="0"/>
              <a:t> </a:t>
            </a:r>
            <a:r>
              <a:rPr lang="en-US" dirty="0" err="1"/>
              <a:t>метод</a:t>
            </a:r>
            <a:r>
              <a:rPr lang="en-US" dirty="0"/>
              <a:t> </a:t>
            </a:r>
            <a:r>
              <a:rPr lang="en-US" dirty="0" err="1"/>
              <a:t>комплексный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содержит</a:t>
            </a:r>
            <a:r>
              <a:rPr lang="en-US" dirty="0"/>
              <a:t> </a:t>
            </a:r>
            <a:r>
              <a:rPr lang="en-US" dirty="0" err="1"/>
              <a:t>все</a:t>
            </a:r>
            <a:r>
              <a:rPr lang="en-US" dirty="0"/>
              <a:t> </a:t>
            </a:r>
            <a:r>
              <a:rPr lang="en-US" dirty="0" err="1"/>
              <a:t>виды</a:t>
            </a:r>
            <a:r>
              <a:rPr lang="en-US" dirty="0"/>
              <a:t> </a:t>
            </a:r>
            <a:r>
              <a:rPr lang="en-US" dirty="0" err="1"/>
              <a:t>речевой</a:t>
            </a:r>
            <a:r>
              <a:rPr lang="en-US" dirty="0"/>
              <a:t> </a:t>
            </a:r>
            <a:r>
              <a:rPr lang="en-US" dirty="0" err="1"/>
              <a:t>деятельности</a:t>
            </a:r>
            <a:r>
              <a:rPr lang="en-US" dirty="0"/>
              <a:t>: </a:t>
            </a:r>
            <a:r>
              <a:rPr lang="en-US" dirty="0" err="1"/>
              <a:t>чтение</a:t>
            </a:r>
            <a:r>
              <a:rPr lang="en-US" dirty="0"/>
              <a:t>, </a:t>
            </a:r>
            <a:r>
              <a:rPr lang="en-US" dirty="0" err="1"/>
              <a:t>говорение</a:t>
            </a:r>
            <a:r>
              <a:rPr lang="en-US" dirty="0"/>
              <a:t>, </a:t>
            </a:r>
            <a:r>
              <a:rPr lang="en-US" dirty="0" err="1"/>
              <a:t>письмо</a:t>
            </a:r>
            <a:r>
              <a:rPr lang="en-US" dirty="0"/>
              <a:t>, </a:t>
            </a:r>
            <a:r>
              <a:rPr lang="en-US" dirty="0" err="1"/>
              <a:t>аудирование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33211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1300</Words>
  <Application>Microsoft Office PowerPoint</Application>
  <PresentationFormat>Экран (4:3)</PresentationFormat>
  <Paragraphs>106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Helvetica Neue</vt:lpstr>
      <vt:lpstr>ＭＳ 明朝</vt:lpstr>
      <vt:lpstr>Times New Roman</vt:lpstr>
      <vt:lpstr>Тема Office</vt:lpstr>
      <vt:lpstr>Использование кейс-технологий на уроках иностранного языка </vt:lpstr>
      <vt:lpstr>История появления кейс-метода </vt:lpstr>
      <vt:lpstr>Определение кейс-метода</vt:lpstr>
      <vt:lpstr>Виды кейсов</vt:lpstr>
      <vt:lpstr>Преимущества и риски кейс-технологии </vt:lpstr>
      <vt:lpstr>100-балльная система оценки </vt:lpstr>
      <vt:lpstr>Критерии оценивания кейса: </vt:lpstr>
      <vt:lpstr> Этапы осуществления кейс-метода и цели каждого этапа: </vt:lpstr>
      <vt:lpstr>Кейс-метод на занятиях изучения иностранного языка </vt:lpstr>
      <vt:lpstr>Пример №1  применения кейс-метода </vt:lpstr>
      <vt:lpstr>Задания </vt:lpstr>
      <vt:lpstr>Кейс </vt:lpstr>
      <vt:lpstr>Содержание кейса </vt:lpstr>
      <vt:lpstr>Мониторинг (привлекает предметника)  </vt:lpstr>
      <vt:lpstr>Предварительная работа</vt:lpstr>
      <vt:lpstr>Пример №2</vt:lpstr>
      <vt:lpstr>Кейс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кейс-технологий на уроках иностранного языка</dc:title>
  <dc:creator>Татьяна</dc:creator>
  <cp:lastModifiedBy>user</cp:lastModifiedBy>
  <cp:revision>9</cp:revision>
  <cp:lastPrinted>2018-12-18T05:33:51Z</cp:lastPrinted>
  <dcterms:created xsi:type="dcterms:W3CDTF">2018-12-17T19:56:30Z</dcterms:created>
  <dcterms:modified xsi:type="dcterms:W3CDTF">2019-02-14T12:03:45Z</dcterms:modified>
</cp:coreProperties>
</file>